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288" r:id="rId2"/>
    <p:sldId id="297" r:id="rId3"/>
    <p:sldId id="267" r:id="rId4"/>
    <p:sldId id="335" r:id="rId5"/>
    <p:sldId id="269" r:id="rId6"/>
    <p:sldId id="338" r:id="rId7"/>
    <p:sldId id="290" r:id="rId8"/>
    <p:sldId id="300" r:id="rId9"/>
    <p:sldId id="263" r:id="rId10"/>
    <p:sldId id="281" r:id="rId11"/>
    <p:sldId id="321" r:id="rId12"/>
    <p:sldId id="336" r:id="rId13"/>
    <p:sldId id="282" r:id="rId14"/>
    <p:sldId id="322" r:id="rId15"/>
    <p:sldId id="283" r:id="rId16"/>
    <p:sldId id="285" r:id="rId17"/>
    <p:sldId id="301" r:id="rId18"/>
    <p:sldId id="375" r:id="rId19"/>
    <p:sldId id="304" r:id="rId20"/>
    <p:sldId id="303" r:id="rId21"/>
    <p:sldId id="323" r:id="rId22"/>
    <p:sldId id="331" r:id="rId23"/>
    <p:sldId id="340" r:id="rId24"/>
    <p:sldId id="342" r:id="rId25"/>
    <p:sldId id="307" r:id="rId26"/>
    <p:sldId id="346" r:id="rId27"/>
    <p:sldId id="343" r:id="rId28"/>
  </p:sldIdLst>
  <p:sldSz cx="9144000" cy="5715000" type="screen16x1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97">
          <p15:clr>
            <a:srgbClr val="A4A3A4"/>
          </p15:clr>
        </p15:guide>
        <p15:guide id="2" pos="2883">
          <p15:clr>
            <a:srgbClr val="A4A3A4"/>
          </p15:clr>
        </p15:guide>
        <p15:guide id="3" orient="horz" pos="1787">
          <p15:clr>
            <a:srgbClr val="A4A3A4"/>
          </p15:clr>
        </p15:guide>
        <p15:guide id="4" pos="284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444F"/>
    <a:srgbClr val="CCFF66"/>
    <a:srgbClr val="31859C"/>
    <a:srgbClr val="000000"/>
    <a:srgbClr val="00B1B7"/>
    <a:srgbClr val="9F8C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20" autoAdjust="0"/>
    <p:restoredTop sz="95204" autoAdjust="0"/>
  </p:normalViewPr>
  <p:slideViewPr>
    <p:cSldViewPr snapToGrid="0" snapToObjects="1">
      <p:cViewPr varScale="1">
        <p:scale>
          <a:sx n="88" d="100"/>
          <a:sy n="88" d="100"/>
        </p:scale>
        <p:origin x="-1496" y="-96"/>
      </p:cViewPr>
      <p:guideLst>
        <p:guide orient="horz" pos="1797"/>
        <p:guide orient="horz" pos="1787"/>
        <p:guide pos="2883"/>
        <p:guide pos="284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-3632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35F58-E6A8-114D-812E-5224434051DF}" type="datetimeFigureOut">
              <a:rPr lang="fr-FR" smtClean="0"/>
              <a:t>09/05/15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6D0A-7087-DD46-AA6F-EC0E9783F3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5537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121CD-4F99-434E-9E05-039E25B54F68}" type="datetimeFigureOut">
              <a:rPr lang="fr-FR" smtClean="0"/>
              <a:t>09/05/15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DA62E-AC2C-0346-B809-9EA69CCD59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9512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DA62E-AC2C-0346-B809-9EA69CCD59B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672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DA62E-AC2C-0346-B809-9EA69CCD59B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845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57250" lvl="2" indent="0">
              <a:spcBef>
                <a:spcPts val="0"/>
              </a:spcBef>
              <a:buNone/>
            </a:pPr>
            <a:r>
              <a:rPr lang="fr-FR" sz="1400" dirty="0" smtClean="0"/>
              <a:t>Proximité dans leur manifestation, conséquences ou prise en charge, </a:t>
            </a:r>
          </a:p>
          <a:p>
            <a:pPr marL="857250" lvl="2" indent="0">
              <a:spcBef>
                <a:spcPts val="0"/>
              </a:spcBef>
              <a:buNone/>
            </a:pPr>
            <a:r>
              <a:rPr lang="fr-FR" sz="1400" dirty="0" smtClean="0"/>
              <a:t>ou atteinte d’un même organe ou système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DA62E-AC2C-0346-B809-9EA69CCD59B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696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DA62E-AC2C-0346-B809-9EA69CCD59B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2305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DA62E-AC2C-0346-B809-9EA69CCD59B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845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DA62E-AC2C-0346-B809-9EA69CCD59B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143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DA62E-AC2C-0346-B809-9EA69CCD59B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845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DA62E-AC2C-0346-B809-9EA69CCD59B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319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Structures ayant un rôle majeur d’expertise dans les pathologies osseuses et de la régulation de la minéralisation :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DA62E-AC2C-0346-B809-9EA69CCD59B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184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DA62E-AC2C-0346-B809-9EA69CCD59B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845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Logo_Oscar_cou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078" y="4305300"/>
            <a:ext cx="3679921" cy="140969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4305299"/>
          </a:xfrm>
          <a:prstGeom prst="rect">
            <a:avLst/>
          </a:prstGeom>
          <a:solidFill>
            <a:srgbClr val="00B1B7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74535" y="5296959"/>
            <a:ext cx="997065" cy="304271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160068" y="-346220"/>
            <a:ext cx="4408218" cy="4408218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286381"/>
            <a:ext cx="6400800" cy="128540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00B1B7"/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628094" y="692118"/>
            <a:ext cx="7870964" cy="1530996"/>
          </a:xfrm>
        </p:spPr>
        <p:txBody>
          <a:bodyPr anchor="t">
            <a:noAutofit/>
          </a:bodyPr>
          <a:lstStyle>
            <a:lvl1pPr algn="ctr">
              <a:defRPr sz="4500" b="0" cap="all">
                <a:solidFill>
                  <a:schemeClr val="bg1"/>
                </a:solidFill>
                <a:latin typeface="Avenir Book"/>
                <a:cs typeface="Avenir Book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0086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Lundi 13 avril 2015 - Journée nationale de lancement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62B7-A49E-D541-9F4F-3F5E5F1F54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96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Lundi 13 avril 2015 - Journée nationale de lancement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62B7-A49E-D541-9F4F-3F5E5F1F54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54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878"/>
            <a:ext cx="6959600" cy="5713122"/>
          </a:xfrm>
          <a:prstGeom prst="rect">
            <a:avLst/>
          </a:prstGeom>
          <a:solidFill>
            <a:srgbClr val="00B1B7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>
            <a:alphaModFix amt="19000"/>
          </a:blip>
          <a:stretch>
            <a:fillRect/>
          </a:stretch>
        </p:blipFill>
        <p:spPr>
          <a:xfrm>
            <a:off x="-833590" y="-413930"/>
            <a:ext cx="5710889" cy="5710889"/>
          </a:xfrm>
          <a:prstGeom prst="rect">
            <a:avLst/>
          </a:prstGeom>
        </p:spPr>
      </p:pic>
      <p:sp>
        <p:nvSpPr>
          <p:cNvPr id="20" name="Sous-titre 2"/>
          <p:cNvSpPr>
            <a:spLocks noGrp="1"/>
          </p:cNvSpPr>
          <p:nvPr>
            <p:ph type="subTitle" idx="1"/>
          </p:nvPr>
        </p:nvSpPr>
        <p:spPr>
          <a:xfrm>
            <a:off x="457200" y="1909778"/>
            <a:ext cx="5707784" cy="102142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B1B7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pic>
        <p:nvPicPr>
          <p:cNvPr id="7" name="Image 6" descr="Icotype_Oscar_coul_smal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864" y="4947441"/>
            <a:ext cx="593669" cy="593669"/>
          </a:xfrm>
          <a:prstGeom prst="rect">
            <a:avLst/>
          </a:prstGeom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57200" y="1062095"/>
            <a:ext cx="6125459" cy="684150"/>
          </a:xfrm>
        </p:spPr>
        <p:txBody>
          <a:bodyPr>
            <a:normAutofit/>
          </a:bodyPr>
          <a:lstStyle>
            <a:lvl1pPr algn="l">
              <a:defRPr sz="35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66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878"/>
            <a:ext cx="9144000" cy="952500"/>
          </a:xfrm>
          <a:prstGeom prst="rect">
            <a:avLst/>
          </a:prstGeom>
          <a:solidFill>
            <a:srgbClr val="00B1B7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2367"/>
            <a:ext cx="8229600" cy="3629645"/>
          </a:xfrm>
        </p:spPr>
        <p:txBody>
          <a:bodyPr>
            <a:normAutofit/>
          </a:bodyPr>
          <a:lstStyle>
            <a:lvl1pPr marL="342900" indent="-342900">
              <a:buSzPct val="50000"/>
              <a:buFont typeface="Wingdings" charset="2"/>
              <a:buChar char=""/>
              <a:defRPr sz="1800">
                <a:solidFill>
                  <a:schemeClr val="accent5">
                    <a:lumMod val="75000"/>
                  </a:schemeClr>
                </a:solidFill>
                <a:latin typeface="Avenir Book"/>
                <a:cs typeface="Avenir Book"/>
              </a:defRPr>
            </a:lvl1pPr>
            <a:lvl2pPr marL="742950" indent="-285750">
              <a:buSzPct val="50000"/>
              <a:buFont typeface="Arial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cs typeface="Avenir Book"/>
              </a:defRPr>
            </a:lvl2pPr>
            <a:lvl3pPr marL="1143000" indent="-228600">
              <a:buSzPct val="50000"/>
              <a:buFont typeface="Arial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cs typeface="Avenir Book"/>
              </a:defRPr>
            </a:lvl3pPr>
            <a:lvl4pPr marL="1600200" indent="-228600">
              <a:buSzPct val="50000"/>
              <a:buFont typeface="Arial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cs typeface="Avenir Book"/>
              </a:defRPr>
            </a:lvl4pPr>
            <a:lvl5pPr marL="2057400" indent="-228600">
              <a:buSzPct val="50000"/>
              <a:buFont typeface="Arial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cs typeface="Avenir Book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5296959"/>
            <a:ext cx="2647195" cy="304271"/>
          </a:xfrm>
        </p:spPr>
        <p:txBody>
          <a:bodyPr/>
          <a:lstStyle>
            <a:lvl1pPr algn="l">
              <a:defRPr sz="800"/>
            </a:lvl1pPr>
          </a:lstStyle>
          <a:p>
            <a:r>
              <a:rPr lang="fr-FR" smtClean="0"/>
              <a:t>Lundi 13 avril 2015 - Journée nationale de lancement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194084" y="5296959"/>
            <a:ext cx="683215" cy="304271"/>
          </a:xfrm>
        </p:spPr>
        <p:txBody>
          <a:bodyPr/>
          <a:lstStyle>
            <a:lvl1pPr algn="ctr">
              <a:defRPr sz="800"/>
            </a:lvl1pPr>
          </a:lstStyle>
          <a:p>
            <a:fld id="{16B062B7-A49E-D541-9F4F-3F5E5F1F542A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 descr="Icotype_Oscar_coul_sm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864" y="4947441"/>
            <a:ext cx="593669" cy="593669"/>
          </a:xfrm>
          <a:prstGeom prst="rect">
            <a:avLst/>
          </a:prstGeom>
        </p:spPr>
      </p:pic>
      <p:cxnSp>
        <p:nvCxnSpPr>
          <p:cNvPr id="14" name="Connecteur droit 13"/>
          <p:cNvCxnSpPr/>
          <p:nvPr userDrawn="1"/>
        </p:nvCxnSpPr>
        <p:spPr>
          <a:xfrm>
            <a:off x="457200" y="5232584"/>
            <a:ext cx="7538868" cy="0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77"/>
            <a:ext cx="8229600" cy="952500"/>
          </a:xfrm>
        </p:spPr>
        <p:txBody>
          <a:bodyPr>
            <a:normAutofit/>
          </a:bodyPr>
          <a:lstStyle>
            <a:lvl1pPr algn="l">
              <a:defRPr sz="3500">
                <a:solidFill>
                  <a:schemeClr val="bg1"/>
                </a:solidFill>
                <a:latin typeface="Avenir Book"/>
                <a:cs typeface="Avenir Book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7335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878"/>
            <a:ext cx="9144000" cy="952500"/>
          </a:xfrm>
          <a:prstGeom prst="rect">
            <a:avLst/>
          </a:prstGeom>
          <a:solidFill>
            <a:srgbClr val="00B1B7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78"/>
            <a:ext cx="8229600" cy="952500"/>
          </a:xfrm>
        </p:spPr>
        <p:txBody>
          <a:bodyPr>
            <a:normAutofit/>
          </a:bodyPr>
          <a:lstStyle>
            <a:lvl1pPr algn="l">
              <a:defRPr sz="3500">
                <a:solidFill>
                  <a:schemeClr val="bg1"/>
                </a:solidFill>
                <a:latin typeface="Avenir Book"/>
                <a:cs typeface="Avenir Book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>
            <a:normAutofit/>
          </a:bodyPr>
          <a:lstStyle>
            <a:lvl1pPr marL="285750" indent="-285750">
              <a:buSzPct val="50000"/>
              <a:buFont typeface="Wingdings" charset="2"/>
              <a:buChar char=""/>
              <a:defRPr sz="1800">
                <a:solidFill>
                  <a:srgbClr val="00B1B7"/>
                </a:solidFill>
                <a:latin typeface="Avenir Book"/>
                <a:cs typeface="Avenir Book"/>
              </a:defRPr>
            </a:lvl1pPr>
            <a:lvl2pPr marL="742950" indent="-285750">
              <a:buSzPct val="50000"/>
              <a:buFont typeface="Arial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cs typeface="Avenir Book"/>
              </a:defRPr>
            </a:lvl2pPr>
            <a:lvl3pPr marL="1143000" indent="-228600">
              <a:buSzPct val="50000"/>
              <a:buFont typeface="Arial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cs typeface="Avenir Book"/>
              </a:defRPr>
            </a:lvl3pPr>
            <a:lvl4pPr marL="1600200" indent="-228600">
              <a:buSzPct val="50000"/>
              <a:buFont typeface="Arial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cs typeface="Avenir Book"/>
              </a:defRPr>
            </a:lvl4pPr>
            <a:lvl5pPr marL="2057400" indent="-228600">
              <a:buSzPct val="50000"/>
              <a:buFont typeface="Arial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cs typeface="Avenir Book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>
            <a:normAutofit/>
          </a:bodyPr>
          <a:lstStyle>
            <a:lvl1pPr marL="342900" indent="-342900">
              <a:buSzPct val="50000"/>
              <a:buFont typeface="Wingdings" charset="2"/>
              <a:buChar char=""/>
              <a:defRPr sz="1800">
                <a:solidFill>
                  <a:srgbClr val="00B1B7"/>
                </a:solidFill>
                <a:latin typeface="Avenir Book"/>
                <a:cs typeface="Avenir Book"/>
              </a:defRPr>
            </a:lvl1pPr>
            <a:lvl2pPr marL="742950" indent="-285750">
              <a:buSzPct val="50000"/>
              <a:buFont typeface="Arial"/>
              <a:buChar char="•"/>
              <a:defRPr sz="1800">
                <a:solidFill>
                  <a:srgbClr val="666666"/>
                </a:solidFill>
                <a:latin typeface="Avenir Book"/>
                <a:cs typeface="Avenir Book"/>
              </a:defRPr>
            </a:lvl2pPr>
            <a:lvl3pPr marL="1143000" indent="-228600">
              <a:buSzPct val="50000"/>
              <a:buFont typeface="Arial"/>
              <a:buChar char="•"/>
              <a:defRPr sz="1800">
                <a:solidFill>
                  <a:srgbClr val="666666"/>
                </a:solidFill>
                <a:latin typeface="Avenir Book"/>
                <a:cs typeface="Avenir Book"/>
              </a:defRPr>
            </a:lvl3pPr>
            <a:lvl4pPr marL="1600200" indent="-228600">
              <a:buSzPct val="50000"/>
              <a:buFont typeface="Arial"/>
              <a:buChar char="•"/>
              <a:defRPr sz="1800">
                <a:solidFill>
                  <a:srgbClr val="666666"/>
                </a:solidFill>
                <a:latin typeface="Avenir Book"/>
                <a:cs typeface="Avenir Book"/>
              </a:defRPr>
            </a:lvl4pPr>
            <a:lvl5pPr marL="2057400" indent="-228600">
              <a:buSzPct val="50000"/>
              <a:buFont typeface="Arial"/>
              <a:buChar char="•"/>
              <a:defRPr sz="1800">
                <a:solidFill>
                  <a:srgbClr val="666666"/>
                </a:solidFill>
                <a:latin typeface="Avenir Book"/>
                <a:cs typeface="Avenir Book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5308364"/>
            <a:ext cx="2895600" cy="304271"/>
          </a:xfrm>
        </p:spPr>
        <p:txBody>
          <a:bodyPr/>
          <a:lstStyle/>
          <a:p>
            <a:r>
              <a:rPr lang="fr-FR" smtClean="0"/>
              <a:t>Lundi 13 avril 2015 - Journée nationale de lancement</a:t>
            </a:r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457200" y="5237572"/>
            <a:ext cx="7538868" cy="0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cotype_Oscar_coul_sm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864" y="4947441"/>
            <a:ext cx="593669" cy="59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5300558"/>
            <a:ext cx="2895600" cy="304271"/>
          </a:xfrm>
        </p:spPr>
        <p:txBody>
          <a:bodyPr/>
          <a:lstStyle/>
          <a:p>
            <a:r>
              <a:rPr lang="fr-FR" dirty="0" smtClean="0"/>
              <a:t>Lundi13 avril 2015 - Journée nationale de lancement</a:t>
            </a:r>
            <a:endParaRPr lang="fr-FR" dirty="0"/>
          </a:p>
        </p:txBody>
      </p:sp>
      <p:pic>
        <p:nvPicPr>
          <p:cNvPr id="5" name="Image 4" descr="Icotype_Oscar_coul_sm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864" y="4947441"/>
            <a:ext cx="593669" cy="593669"/>
          </a:xfrm>
          <a:prstGeom prst="rect">
            <a:avLst/>
          </a:prstGeom>
        </p:spPr>
      </p:pic>
      <p:cxnSp>
        <p:nvCxnSpPr>
          <p:cNvPr id="6" name="Connecteur droit 5"/>
          <p:cNvCxnSpPr/>
          <p:nvPr userDrawn="1"/>
        </p:nvCxnSpPr>
        <p:spPr>
          <a:xfrm>
            <a:off x="457200" y="5237572"/>
            <a:ext cx="7538868" cy="0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27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Lundi 13 avril 2015 - Journée nationale de lancement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62B7-A49E-D541-9F4F-3F5E5F1F54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78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Lundi 13 avril 2015 - Journée nationale de lancement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62B7-A49E-D541-9F4F-3F5E5F1F54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9123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Lundi 13 avril 2015 - Journée nationale de lancement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62B7-A49E-D541-9F4F-3F5E5F1F54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625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Lundi 13 avril 2015 - Journée nationale de lancement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62B7-A49E-D541-9F4F-3F5E5F1F54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24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</a:lstStyle>
          <a:p>
            <a:r>
              <a:rPr lang="fr-FR" smtClean="0"/>
              <a:t>Lundi 13 avril 2015 - Journée nationale de lancement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062B7-A49E-D541-9F4F-3F5E5F1F54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03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4" r:id="rId3"/>
    <p:sldLayoutId id="2147483676" r:id="rId4"/>
    <p:sldLayoutId id="2147483679" r:id="rId5"/>
    <p:sldLayoutId id="2147483677" r:id="rId6"/>
    <p:sldLayoutId id="2147483678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20.gif"/><Relationship Id="rId13" Type="http://schemas.openxmlformats.org/officeDocument/2006/relationships/image" Target="../media/image21.png"/><Relationship Id="rId14" Type="http://schemas.openxmlformats.org/officeDocument/2006/relationships/image" Target="../media/image22.jpg"/><Relationship Id="rId15" Type="http://schemas.openxmlformats.org/officeDocument/2006/relationships/image" Target="../media/image23.png"/><Relationship Id="rId16" Type="http://schemas.openxmlformats.org/officeDocument/2006/relationships/image" Target="../media/image24.jpg"/><Relationship Id="rId17" Type="http://schemas.openxmlformats.org/officeDocument/2006/relationships/image" Target="../media/image25.gi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jpg"/><Relationship Id="rId6" Type="http://schemas.openxmlformats.org/officeDocument/2006/relationships/image" Target="../media/image14.png"/><Relationship Id="rId7" Type="http://schemas.openxmlformats.org/officeDocument/2006/relationships/image" Target="../media/image15.jpg"/><Relationship Id="rId8" Type="http://schemas.openxmlformats.org/officeDocument/2006/relationships/image" Target="../media/image16.png"/><Relationship Id="rId9" Type="http://schemas.openxmlformats.org/officeDocument/2006/relationships/image" Target="../media/image17.jpg"/><Relationship Id="rId10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457200" y="1909778"/>
            <a:ext cx="5707784" cy="1615742"/>
          </a:xfrm>
        </p:spPr>
        <p:txBody>
          <a:bodyPr/>
          <a:lstStyle/>
          <a:p>
            <a:r>
              <a:rPr lang="fr-FR" dirty="0" smtClean="0"/>
              <a:t>Historique </a:t>
            </a:r>
          </a:p>
          <a:p>
            <a:r>
              <a:rPr lang="fr-FR" dirty="0" smtClean="0"/>
              <a:t>23 filières françaises</a:t>
            </a:r>
          </a:p>
          <a:p>
            <a:r>
              <a:rPr lang="fr-FR" dirty="0" smtClean="0"/>
              <a:t>Réseaux Européens de Référence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Filières Santé Maladies Rares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457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 Centres de Référence</a:t>
            </a:r>
            <a:endParaRPr lang="fr-FR" dirty="0"/>
          </a:p>
        </p:txBody>
      </p:sp>
      <p:pic>
        <p:nvPicPr>
          <p:cNvPr id="4" name="Espace réservé du contenu 3" descr="Capture d’écran 2015-04-12 à 11.13.4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991" r="-23991"/>
          <a:stretch>
            <a:fillRect/>
          </a:stretch>
        </p:blipFill>
        <p:spPr>
          <a:xfrm>
            <a:off x="457200" y="1201738"/>
            <a:ext cx="8229600" cy="3630612"/>
          </a:xfrm>
          <a:noFill/>
        </p:spPr>
      </p:pic>
    </p:spTree>
    <p:extLst>
      <p:ext uri="{BB962C8B-B14F-4D97-AF65-F5344CB8AC3E}">
        <p14:creationId xmlns:p14="http://schemas.microsoft.com/office/powerpoint/2010/main" val="254112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39 Centres de Compétence</a:t>
            </a:r>
            <a:endParaRPr lang="fr-FR" dirty="0"/>
          </a:p>
        </p:txBody>
      </p:sp>
      <p:pic>
        <p:nvPicPr>
          <p:cNvPr id="7" name="Espace réservé du contenu 6" descr="Capture d’écran 2015-04-12 à 13.33.1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06" r="-266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49567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</a:t>
            </a:r>
            <a:r>
              <a:rPr lang="fr-FR" dirty="0" smtClean="0"/>
              <a:t>éseau national </a:t>
            </a:r>
            <a:r>
              <a:rPr lang="fr-FR" dirty="0" err="1" smtClean="0"/>
              <a:t>CRMRs</a:t>
            </a:r>
            <a:r>
              <a:rPr lang="fr-FR" dirty="0" smtClean="0"/>
              <a:t> et </a:t>
            </a:r>
            <a:r>
              <a:rPr lang="fr-FR" dirty="0" err="1" smtClean="0"/>
              <a:t>CCs</a:t>
            </a:r>
            <a:endParaRPr lang="fr-FR" dirty="0"/>
          </a:p>
        </p:txBody>
      </p:sp>
      <p:pic>
        <p:nvPicPr>
          <p:cNvPr id="7" name="Espace réservé du contenu 6" descr="Capture d’écran 2015-04-12 à 13.17.5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427" r="-50427"/>
          <a:stretch>
            <a:fillRect/>
          </a:stretch>
        </p:blipFill>
        <p:spPr/>
      </p:pic>
      <p:pic>
        <p:nvPicPr>
          <p:cNvPr id="10" name="Image 9" descr="Capture d’écran 2015-04-12 à 13.22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824" y="4431642"/>
            <a:ext cx="639571" cy="634834"/>
          </a:xfrm>
          <a:prstGeom prst="rect">
            <a:avLst/>
          </a:prstGeom>
        </p:spPr>
      </p:pic>
      <p:sp>
        <p:nvSpPr>
          <p:cNvPr id="11" name="Ellipse 10"/>
          <p:cNvSpPr>
            <a:spLocks noChangeAspect="1"/>
          </p:cNvSpPr>
          <p:nvPr/>
        </p:nvSpPr>
        <p:spPr>
          <a:xfrm>
            <a:off x="2770195" y="4626614"/>
            <a:ext cx="72000" cy="68922"/>
          </a:xfrm>
          <a:prstGeom prst="ellipse">
            <a:avLst/>
          </a:prstGeom>
          <a:solidFill>
            <a:srgbClr val="00B1B7"/>
          </a:solidFill>
          <a:ln>
            <a:solidFill>
              <a:srgbClr val="00B1B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766271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17 associations </a:t>
            </a:r>
            <a:endParaRPr lang="fr-FR" dirty="0"/>
          </a:p>
        </p:txBody>
      </p:sp>
      <p:pic>
        <p:nvPicPr>
          <p:cNvPr id="4" name="Espace réservé du contenu 3" descr="AFOA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3" r="-176"/>
          <a:stretch/>
        </p:blipFill>
        <p:spPr>
          <a:xfrm>
            <a:off x="142750" y="1363488"/>
            <a:ext cx="1139902" cy="719982"/>
          </a:xfrm>
          <a:solidFill>
            <a:srgbClr val="FFFFFF"/>
          </a:solidFill>
        </p:spPr>
      </p:pic>
      <p:pic>
        <p:nvPicPr>
          <p:cNvPr id="5" name="Image 4" descr="ASHC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2"/>
          <a:stretch/>
        </p:blipFill>
        <p:spPr>
          <a:xfrm>
            <a:off x="4202444" y="1084033"/>
            <a:ext cx="1110784" cy="1176567"/>
          </a:xfrm>
          <a:prstGeom prst="rect">
            <a:avLst/>
          </a:prstGeom>
        </p:spPr>
      </p:pic>
      <p:pic>
        <p:nvPicPr>
          <p:cNvPr id="6" name="Image 5" descr="association-syndrome-pola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87" y="4011164"/>
            <a:ext cx="1163071" cy="719999"/>
          </a:xfrm>
          <a:prstGeom prst="rect">
            <a:avLst/>
          </a:prstGeom>
        </p:spPr>
      </p:pic>
      <p:pic>
        <p:nvPicPr>
          <p:cNvPr id="7" name="Image 6" descr="assymca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394" y="1276072"/>
            <a:ext cx="1195198" cy="719999"/>
          </a:xfrm>
          <a:prstGeom prst="rect">
            <a:avLst/>
          </a:prstGeom>
          <a:solidFill>
            <a:srgbClr val="CCFF66"/>
          </a:solidFill>
        </p:spPr>
      </p:pic>
      <p:pic>
        <p:nvPicPr>
          <p:cNvPr id="8" name="Image 7" descr="fop-france-logo-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04" y="2614293"/>
            <a:ext cx="984677" cy="716997"/>
          </a:xfrm>
          <a:prstGeom prst="rect">
            <a:avLst/>
          </a:prstGeom>
        </p:spPr>
      </p:pic>
      <p:pic>
        <p:nvPicPr>
          <p:cNvPr id="10" name="Image 9" descr="logo APPT fond blanc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28"/>
          <a:stretch/>
        </p:blipFill>
        <p:spPr>
          <a:xfrm>
            <a:off x="3953592" y="3802142"/>
            <a:ext cx="1407023" cy="719999"/>
          </a:xfrm>
          <a:prstGeom prst="rect">
            <a:avLst/>
          </a:prstGeom>
        </p:spPr>
      </p:pic>
      <p:pic>
        <p:nvPicPr>
          <p:cNvPr id="2" name="Image 1" descr="logo AR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768" y="1363488"/>
            <a:ext cx="1054706" cy="720000"/>
          </a:xfrm>
          <a:prstGeom prst="rect">
            <a:avLst/>
          </a:prstGeom>
        </p:spPr>
      </p:pic>
      <p:pic>
        <p:nvPicPr>
          <p:cNvPr id="11" name="Image 10" descr="logo_amem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661" y="4011163"/>
            <a:ext cx="1964572" cy="720000"/>
          </a:xfrm>
          <a:prstGeom prst="rect">
            <a:avLst/>
          </a:prstGeom>
        </p:spPr>
      </p:pic>
      <p:pic>
        <p:nvPicPr>
          <p:cNvPr id="13" name="Image 12" descr="Logo-ASL-CMJN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184" y="1423165"/>
            <a:ext cx="1118049" cy="720000"/>
          </a:xfrm>
          <a:prstGeom prst="rect">
            <a:avLst/>
          </a:prstGeom>
        </p:spPr>
      </p:pic>
      <p:pic>
        <p:nvPicPr>
          <p:cNvPr id="14" name="Image 13" descr="RVRH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58" y="1363488"/>
            <a:ext cx="994909" cy="720000"/>
          </a:xfrm>
          <a:prstGeom prst="rect">
            <a:avLst/>
          </a:prstGeom>
        </p:spPr>
      </p:pic>
      <p:pic>
        <p:nvPicPr>
          <p:cNvPr id="15" name="Image 14" descr="SOTOS EVEIL.gi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212" y="954377"/>
            <a:ext cx="1140000" cy="1440000"/>
          </a:xfrm>
          <a:prstGeom prst="rect">
            <a:avLst/>
          </a:prstGeom>
        </p:spPr>
      </p:pic>
      <p:pic>
        <p:nvPicPr>
          <p:cNvPr id="16" name="Image 15" descr="VML.png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4" t="16813" r="9441" b="15958"/>
          <a:stretch/>
        </p:blipFill>
        <p:spPr>
          <a:xfrm>
            <a:off x="6415768" y="2608287"/>
            <a:ext cx="2397844" cy="855348"/>
          </a:xfrm>
          <a:prstGeom prst="rect">
            <a:avLst/>
          </a:prstGeom>
        </p:spPr>
      </p:pic>
      <p:pic>
        <p:nvPicPr>
          <p:cNvPr id="17" name="Image 16" descr="AOI seul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108" y="2629293"/>
            <a:ext cx="1009655" cy="720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15"/>
          <a:srcRect l="2661" t="13405" r="74911" b="15055"/>
          <a:stretch/>
        </p:blipFill>
        <p:spPr>
          <a:xfrm>
            <a:off x="2049013" y="3931235"/>
            <a:ext cx="1177357" cy="720000"/>
          </a:xfrm>
          <a:prstGeom prst="rect">
            <a:avLst/>
          </a:prstGeom>
        </p:spPr>
      </p:pic>
      <p:pic>
        <p:nvPicPr>
          <p:cNvPr id="19" name="Image 18" descr="hypo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228" y="2608287"/>
            <a:ext cx="720000" cy="720000"/>
          </a:xfrm>
          <a:prstGeom prst="rect">
            <a:avLst/>
          </a:prstGeom>
        </p:spPr>
      </p:pic>
      <p:pic>
        <p:nvPicPr>
          <p:cNvPr id="20" name="Image 19" descr="cornelia de lange.gif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013" y="2394377"/>
            <a:ext cx="1004651" cy="1080000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5707179" y="4011163"/>
            <a:ext cx="708589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K 20</a:t>
            </a:r>
          </a:p>
        </p:txBody>
      </p:sp>
    </p:spTree>
    <p:extLst>
      <p:ext uri="{BB962C8B-B14F-4D97-AF65-F5344CB8AC3E}">
        <p14:creationId xmlns:p14="http://schemas.microsoft.com/office/powerpoint/2010/main" val="1404888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14 laboratoires 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Laboratoire de biologie moléculaire (Necker) </a:t>
            </a:r>
          </a:p>
          <a:p>
            <a:r>
              <a:rPr lang="fr-FR" dirty="0" smtClean="0"/>
              <a:t>Laboratoire de biochimie et génétique moléculaire (Lariboisière)</a:t>
            </a:r>
          </a:p>
          <a:p>
            <a:r>
              <a:rPr lang="fr-FR" dirty="0" smtClean="0"/>
              <a:t>Explorations du métabolisme phosphocalcique (Necker) </a:t>
            </a:r>
          </a:p>
          <a:p>
            <a:r>
              <a:rPr lang="fr-FR" dirty="0" smtClean="0"/>
              <a:t>Réseau métabolisme calcium et phosphate </a:t>
            </a:r>
          </a:p>
          <a:p>
            <a:r>
              <a:rPr lang="fr-FR" dirty="0" smtClean="0"/>
              <a:t>Laboratoire de biologie moléculaire (Marseille) </a:t>
            </a:r>
          </a:p>
          <a:p>
            <a:r>
              <a:rPr lang="fr-FR" dirty="0" smtClean="0"/>
              <a:t>Service de Génétique et Embryologie médicales (Trousseau)</a:t>
            </a:r>
          </a:p>
          <a:p>
            <a:r>
              <a:rPr lang="fr-FR" dirty="0" smtClean="0"/>
              <a:t>Laboratoire de génétique moléculaire et de cytogénétique (Caen)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Laboratoire de biochimie, génétique moléculaire (Limoges)</a:t>
            </a:r>
          </a:p>
          <a:p>
            <a:r>
              <a:rPr lang="fr-FR" dirty="0" smtClean="0"/>
              <a:t>Laboratoire de biologie pathologie génétique (Lille)</a:t>
            </a:r>
          </a:p>
          <a:p>
            <a:r>
              <a:rPr lang="fr-FR" dirty="0" smtClean="0"/>
              <a:t>Laboratoire de biologie génétique (Cochin)</a:t>
            </a:r>
          </a:p>
          <a:p>
            <a:r>
              <a:rPr lang="fr-FR" dirty="0" smtClean="0"/>
              <a:t>Laboratoire de génétique moléculaire (Pompidou) </a:t>
            </a:r>
          </a:p>
          <a:p>
            <a:r>
              <a:rPr lang="fr-FR" dirty="0" smtClean="0"/>
              <a:t>Laboratoire de biochimie hormonale et biologie moléculaire (Toulouse) </a:t>
            </a:r>
          </a:p>
          <a:p>
            <a:r>
              <a:rPr lang="fr-FR" dirty="0" smtClean="0"/>
              <a:t>Etienne </a:t>
            </a:r>
            <a:r>
              <a:rPr lang="fr-FR" dirty="0" err="1" smtClean="0"/>
              <a:t>Mornet</a:t>
            </a:r>
            <a:r>
              <a:rPr lang="fr-FR" dirty="0" smtClean="0"/>
              <a:t> (Versailles)</a:t>
            </a:r>
          </a:p>
          <a:p>
            <a:r>
              <a:rPr lang="fr-FR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14328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11 équipes de recherche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fr-FR" dirty="0" smtClean="0"/>
              <a:t>INSERM 1033 (Lyon)</a:t>
            </a:r>
          </a:p>
          <a:p>
            <a:r>
              <a:rPr lang="fr-FR" dirty="0" smtClean="0"/>
              <a:t>INSERM U1132 (Lariboisière)</a:t>
            </a:r>
          </a:p>
          <a:p>
            <a:r>
              <a:rPr lang="fr-FR" dirty="0" smtClean="0"/>
              <a:t>INSERM 1153 (Cochin)</a:t>
            </a:r>
          </a:p>
          <a:p>
            <a:r>
              <a:rPr lang="fr-FR" dirty="0" smtClean="0"/>
              <a:t>INSERM U986 (Bicêtre)</a:t>
            </a:r>
          </a:p>
          <a:p>
            <a:r>
              <a:rPr lang="fr-FR" dirty="0" smtClean="0"/>
              <a:t>INSERM 1075 (Caen) </a:t>
            </a:r>
          </a:p>
          <a:p>
            <a:r>
              <a:rPr lang="fr-FR" dirty="0" smtClean="0"/>
              <a:t>CNRS Institut de Génomique Fonctionnelle de l’ENS (Lyon)</a:t>
            </a:r>
          </a:p>
          <a:p>
            <a:r>
              <a:rPr lang="fr-FR" dirty="0"/>
              <a:t>LIOAD / INSERM U791 (Nantes) </a:t>
            </a:r>
          </a:p>
          <a:p>
            <a:r>
              <a:rPr lang="fr-FR" dirty="0"/>
              <a:t>UMR 7138-SAE évolution et développement du squelette EDS (Paris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INSERM UMR 1043 Centre de physiopathologie de Toulouse (CPTP), Mécanismes moléculaires de la croissance, de l’ostéogénèse et de l’ostéolyse</a:t>
            </a:r>
          </a:p>
          <a:p>
            <a:r>
              <a:rPr lang="fr-FR" dirty="0" smtClean="0"/>
              <a:t>Pathologies, Imagerie et biothérapies </a:t>
            </a:r>
            <a:r>
              <a:rPr lang="fr-FR" dirty="0" err="1" smtClean="0"/>
              <a:t>orofaciales</a:t>
            </a:r>
            <a:r>
              <a:rPr lang="fr-FR" dirty="0" smtClean="0"/>
              <a:t> EA2496 et plateforme imagerie petit animal Université Paris Descartes (PIPA, label </a:t>
            </a:r>
            <a:r>
              <a:rPr lang="fr-FR" dirty="0" err="1" smtClean="0"/>
              <a:t>Ibisa</a:t>
            </a:r>
            <a:r>
              <a:rPr lang="fr-FR" dirty="0" smtClean="0"/>
              <a:t>) </a:t>
            </a:r>
          </a:p>
          <a:p>
            <a:r>
              <a:rPr lang="fr-FR" dirty="0"/>
              <a:t>INSERM UMR 1163 </a:t>
            </a:r>
            <a:r>
              <a:rPr lang="fr-FR" smtClean="0"/>
              <a:t>(Imagine)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1469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7 sociétés savantes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dirty="0" smtClean="0"/>
              <a:t>SOFFOET = Société Française de Foetopathologie 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Groupe des radiologues pédiatriques travaillant sur les MOC, au sein de la Société </a:t>
            </a:r>
            <a:r>
              <a:rPr lang="fr-FR" dirty="0"/>
              <a:t>F</a:t>
            </a:r>
            <a:r>
              <a:rPr lang="fr-FR" dirty="0" smtClean="0"/>
              <a:t>rançaise de Radiologie </a:t>
            </a:r>
            <a:r>
              <a:rPr lang="fr-FR" dirty="0"/>
              <a:t>P</a:t>
            </a:r>
            <a:r>
              <a:rPr lang="fr-FR" dirty="0" smtClean="0"/>
              <a:t>édiatrique et Prénatale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GRIO = Groupe de Rechercher et d’Information sur les Ostéoporoses</a:t>
            </a:r>
            <a:endParaRPr lang="fr-FR" dirty="0"/>
          </a:p>
          <a:p>
            <a:pPr>
              <a:lnSpc>
                <a:spcPct val="150000"/>
              </a:lnSpc>
            </a:pPr>
            <a:r>
              <a:rPr lang="fr-FR" dirty="0" smtClean="0"/>
              <a:t>SOFOP = Société Française d’Orthopédie  </a:t>
            </a:r>
            <a:endParaRPr lang="fr-FR" dirty="0"/>
          </a:p>
          <a:p>
            <a:pPr>
              <a:lnSpc>
                <a:spcPct val="150000"/>
              </a:lnSpc>
            </a:pPr>
            <a:r>
              <a:rPr lang="fr-FR" dirty="0" smtClean="0"/>
              <a:t>ANPGM = Association Nationale des Praticiens de Génétique Moléculaire 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Réseaux européens (ESDN)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7598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457200" y="1909778"/>
            <a:ext cx="5707784" cy="2845102"/>
          </a:xfrm>
        </p:spPr>
        <p:txBody>
          <a:bodyPr>
            <a:normAutofit/>
          </a:bodyPr>
          <a:lstStyle/>
          <a:p>
            <a:r>
              <a:rPr lang="fr-FR" sz="2700" dirty="0" smtClean="0"/>
              <a:t>Historique</a:t>
            </a:r>
          </a:p>
          <a:p>
            <a:r>
              <a:rPr lang="fr-FR" sz="2700" dirty="0"/>
              <a:t>A</a:t>
            </a:r>
            <a:r>
              <a:rPr lang="fr-FR" sz="2700" dirty="0" smtClean="0"/>
              <a:t>cteurs</a:t>
            </a:r>
          </a:p>
          <a:p>
            <a:r>
              <a:rPr lang="fr-FR" sz="2700" dirty="0" smtClean="0">
                <a:solidFill>
                  <a:srgbClr val="9F8C7B"/>
                </a:solidFill>
              </a:rPr>
              <a:t>Gouvernance</a:t>
            </a:r>
          </a:p>
          <a:p>
            <a:r>
              <a:rPr lang="fr-FR" sz="2700" dirty="0" smtClean="0"/>
              <a:t>Réalisations</a:t>
            </a:r>
            <a:endParaRPr lang="fr-FR" dirty="0" smtClean="0"/>
          </a:p>
          <a:p>
            <a:r>
              <a:rPr lang="fr-FR" dirty="0" smtClean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filière OSCAR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5543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dirty="0" smtClean="0"/>
              <a:t>1 membre équipe structurelle </a:t>
            </a:r>
          </a:p>
          <a:p>
            <a:pPr marL="457200" lvl="1" indent="0">
              <a:buNone/>
            </a:pPr>
            <a:r>
              <a:rPr lang="fr-FR" dirty="0" smtClean="0"/>
              <a:t>Anne Deglaire, chef de projet filière OSCAR</a:t>
            </a:r>
          </a:p>
          <a:p>
            <a:pPr marL="0" indent="0">
              <a:buNone/>
            </a:pPr>
            <a:r>
              <a:rPr lang="fr-FR" dirty="0" smtClean="0"/>
              <a:t>3 coordinateurs </a:t>
            </a:r>
            <a:r>
              <a:rPr lang="fr-FR" dirty="0" err="1" smtClean="0"/>
              <a:t>CRMRs</a:t>
            </a:r>
            <a:endParaRPr lang="fr-FR" dirty="0" smtClean="0"/>
          </a:p>
          <a:p>
            <a:pPr marL="457200" lvl="1" indent="0">
              <a:buNone/>
            </a:pPr>
            <a:r>
              <a:rPr lang="fr-FR" dirty="0" smtClean="0"/>
              <a:t>Valérie Cormier-Daire, CRMR MOC, animatrice filière OSCAR</a:t>
            </a:r>
          </a:p>
          <a:p>
            <a:pPr marL="457200" lvl="1" indent="0">
              <a:buNone/>
            </a:pPr>
            <a:r>
              <a:rPr lang="fr-FR" dirty="0" smtClean="0"/>
              <a:t>Agnès Linglart, CRMR </a:t>
            </a:r>
            <a:r>
              <a:rPr lang="fr-FR" dirty="0" err="1" smtClean="0"/>
              <a:t>CaP</a:t>
            </a:r>
            <a:r>
              <a:rPr lang="fr-FR" dirty="0" smtClean="0"/>
              <a:t>, </a:t>
            </a:r>
            <a:r>
              <a:rPr lang="fr-FR" dirty="0" err="1" smtClean="0"/>
              <a:t>co</a:t>
            </a:r>
            <a:r>
              <a:rPr lang="fr-FR" dirty="0" smtClean="0"/>
              <a:t>-animatrice</a:t>
            </a:r>
          </a:p>
          <a:p>
            <a:pPr marL="457200" lvl="1" indent="0">
              <a:buNone/>
            </a:pPr>
            <a:r>
              <a:rPr lang="fr-FR" dirty="0" smtClean="0"/>
              <a:t>Roland Chapurlat, CRMR DF</a:t>
            </a:r>
          </a:p>
          <a:p>
            <a:pPr marL="0" indent="0">
              <a:buNone/>
            </a:pPr>
            <a:r>
              <a:rPr lang="fr-FR" dirty="0" smtClean="0"/>
              <a:t>2 représentants élus des associations de patients </a:t>
            </a:r>
          </a:p>
          <a:p>
            <a:pPr marL="457200" lvl="1" indent="0">
              <a:buNone/>
            </a:pPr>
            <a:r>
              <a:rPr lang="fr-FR" dirty="0" smtClean="0"/>
              <a:t>Bénédicte </a:t>
            </a:r>
            <a:r>
              <a:rPr lang="fr-FR" dirty="0" err="1" smtClean="0"/>
              <a:t>Alliot</a:t>
            </a:r>
            <a:r>
              <a:rPr lang="fr-FR" dirty="0" smtClean="0"/>
              <a:t>, AOI </a:t>
            </a:r>
          </a:p>
          <a:p>
            <a:pPr marL="457200" lvl="1" indent="0">
              <a:buNone/>
            </a:pPr>
            <a:r>
              <a:rPr lang="fr-FR" dirty="0" smtClean="0"/>
              <a:t>Steve </a:t>
            </a:r>
            <a:r>
              <a:rPr lang="fr-FR" dirty="0" err="1" smtClean="0"/>
              <a:t>Ursprung</a:t>
            </a:r>
            <a:r>
              <a:rPr lang="fr-FR" dirty="0" smtClean="0"/>
              <a:t>, </a:t>
            </a:r>
            <a:r>
              <a:rPr lang="fr-FR" dirty="0" err="1" smtClean="0"/>
              <a:t>Hypophophatasie</a:t>
            </a:r>
            <a:r>
              <a:rPr lang="fr-FR" dirty="0" smtClean="0"/>
              <a:t> Europe</a:t>
            </a:r>
          </a:p>
          <a:p>
            <a:pPr marL="457200" lvl="1" indent="0">
              <a:buNone/>
            </a:pPr>
            <a:r>
              <a:rPr lang="fr-FR" dirty="0" smtClean="0"/>
              <a:t>2 suppléants : </a:t>
            </a:r>
            <a:r>
              <a:rPr lang="fr-FR" dirty="0" smtClean="0">
                <a:solidFill>
                  <a:srgbClr val="FF0000"/>
                </a:solidFill>
              </a:rPr>
              <a:t>Elisabeth Martin, Ollier </a:t>
            </a:r>
            <a:r>
              <a:rPr lang="fr-FR" dirty="0" err="1" smtClean="0">
                <a:solidFill>
                  <a:srgbClr val="FF0000"/>
                </a:solidFill>
              </a:rPr>
              <a:t>Maffucci</a:t>
            </a:r>
            <a:r>
              <a:rPr lang="fr-FR" dirty="0" smtClean="0">
                <a:solidFill>
                  <a:srgbClr val="FF0000"/>
                </a:solidFill>
              </a:rPr>
              <a:t> Europe </a:t>
            </a:r>
            <a:r>
              <a:rPr lang="fr-FR" dirty="0" smtClean="0"/>
              <a:t>et Philippe Brun, ASSYMCAL </a:t>
            </a:r>
          </a:p>
          <a:p>
            <a:pPr marL="0" indent="0">
              <a:buNone/>
            </a:pPr>
            <a:r>
              <a:rPr lang="fr-FR" dirty="0" smtClean="0"/>
              <a:t>1 représentant choisi des équipes de recherche </a:t>
            </a:r>
          </a:p>
          <a:p>
            <a:pPr marL="457200" lvl="1" indent="0">
              <a:buNone/>
            </a:pPr>
            <a:r>
              <a:rPr lang="fr-FR" dirty="0" smtClean="0"/>
              <a:t>Jean-Pierre Salles </a:t>
            </a:r>
          </a:p>
          <a:p>
            <a:pPr marL="0" indent="0">
              <a:buNone/>
            </a:pPr>
            <a:r>
              <a:rPr lang="fr-FR" dirty="0" smtClean="0"/>
              <a:t>1 représentant choisi des laboratoires </a:t>
            </a:r>
          </a:p>
          <a:p>
            <a:pPr marL="457200" lvl="1" indent="0">
              <a:buNone/>
            </a:pPr>
            <a:r>
              <a:rPr lang="fr-FR" dirty="0" smtClean="0"/>
              <a:t>Caroline </a:t>
            </a:r>
            <a:r>
              <a:rPr lang="fr-FR" dirty="0" err="1" smtClean="0"/>
              <a:t>Silve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Comité Direction OSCAR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8414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/>
              <a:t>Composé de représentants des </a:t>
            </a:r>
            <a:r>
              <a:rPr lang="fr-FR" dirty="0" smtClean="0"/>
              <a:t>centres </a:t>
            </a:r>
            <a:r>
              <a:rPr lang="fr-FR" dirty="0"/>
              <a:t>de </a:t>
            </a:r>
            <a:r>
              <a:rPr lang="fr-FR" dirty="0" smtClean="0"/>
              <a:t>compétence, des laboratoires </a:t>
            </a:r>
            <a:r>
              <a:rPr lang="fr-FR" dirty="0"/>
              <a:t>de biochimie et de </a:t>
            </a:r>
            <a:r>
              <a:rPr lang="fr-FR" dirty="0" smtClean="0"/>
              <a:t>génétique, des équipes </a:t>
            </a:r>
            <a:r>
              <a:rPr lang="fr-FR" dirty="0"/>
              <a:t>de </a:t>
            </a:r>
            <a:r>
              <a:rPr lang="fr-FR" dirty="0" smtClean="0"/>
              <a:t>recherche, des sociétés savantes et des associations 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r>
              <a:rPr lang="fr-FR" b="1" dirty="0" smtClean="0"/>
              <a:t>Les membres du Comité Représentatif : </a:t>
            </a:r>
          </a:p>
          <a:p>
            <a:pPr lvl="1"/>
            <a:r>
              <a:rPr lang="fr-FR" b="1" dirty="0"/>
              <a:t>	</a:t>
            </a:r>
            <a:r>
              <a:rPr lang="fr-FR" dirty="0" smtClean="0"/>
              <a:t>Sont force de proposition et actifs dans les Groupes de Travail </a:t>
            </a:r>
          </a:p>
          <a:p>
            <a:pPr lvl="1"/>
            <a:r>
              <a:rPr lang="fr-FR" dirty="0"/>
              <a:t>	</a:t>
            </a:r>
            <a:r>
              <a:rPr lang="fr-FR" dirty="0" smtClean="0"/>
              <a:t>Forment un comité de relecture des documents produits </a:t>
            </a:r>
          </a:p>
          <a:p>
            <a:pPr lvl="1"/>
            <a:r>
              <a:rPr lang="fr-FR" dirty="0" smtClean="0"/>
              <a:t>	Participent </a:t>
            </a:r>
            <a:r>
              <a:rPr lang="fr-FR" dirty="0"/>
              <a:t>aux réunions annuelles</a:t>
            </a:r>
          </a:p>
          <a:p>
            <a:pPr lvl="1"/>
            <a:endParaRPr lang="fr-FR" dirty="0" smtClean="0"/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		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Comité Représentatif OSCAR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769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1250189"/>
            <a:ext cx="9144000" cy="3629645"/>
          </a:xfr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>
              <a:spcBef>
                <a:spcPts val="1800"/>
              </a:spcBef>
            </a:pPr>
            <a:r>
              <a:rPr lang="fr-FR" dirty="0" smtClean="0">
                <a:solidFill>
                  <a:srgbClr val="31859C"/>
                </a:solidFill>
              </a:rPr>
              <a:t>PLAN NATIONAUX</a:t>
            </a:r>
          </a:p>
          <a:p>
            <a:pPr>
              <a:spcBef>
                <a:spcPts val="1800"/>
              </a:spcBef>
            </a:pPr>
            <a:r>
              <a:rPr lang="fr-FR" dirty="0" smtClean="0">
                <a:solidFill>
                  <a:srgbClr val="31859C"/>
                </a:solidFill>
              </a:rPr>
              <a:t>PNMR1 </a:t>
            </a:r>
            <a:r>
              <a:rPr lang="fr-FR" sz="1400" dirty="0" smtClean="0"/>
              <a:t>(2005-2008) </a:t>
            </a:r>
            <a:r>
              <a:rPr lang="fr-FR" dirty="0" smtClean="0"/>
              <a:t>= 131 </a:t>
            </a:r>
            <a:r>
              <a:rPr lang="fr-FR" dirty="0" smtClean="0">
                <a:solidFill>
                  <a:srgbClr val="E6444F"/>
                </a:solidFill>
              </a:rPr>
              <a:t>Centre de Référence MR</a:t>
            </a:r>
            <a:r>
              <a:rPr lang="fr-FR" dirty="0" smtClean="0"/>
              <a:t> </a:t>
            </a:r>
            <a:r>
              <a:rPr lang="fr-FR" dirty="0" smtClean="0"/>
              <a:t>+ 500 </a:t>
            </a:r>
            <a:r>
              <a:rPr lang="fr-FR" dirty="0" smtClean="0">
                <a:solidFill>
                  <a:srgbClr val="E6444F"/>
                </a:solidFill>
              </a:rPr>
              <a:t>Centres de Compétence </a:t>
            </a:r>
            <a:endParaRPr lang="fr-FR" dirty="0" smtClean="0">
              <a:solidFill>
                <a:srgbClr val="E6444F"/>
              </a:solidFill>
            </a:endParaRPr>
          </a:p>
          <a:p>
            <a:pPr lvl="1">
              <a:spcBef>
                <a:spcPts val="0"/>
              </a:spcBef>
              <a:buFont typeface="Wingdings" charset="2"/>
              <a:buChar char="Ø"/>
            </a:pPr>
            <a:r>
              <a:rPr lang="fr-FR" dirty="0" smtClean="0"/>
              <a:t>Amélioration accès au diagnostic </a:t>
            </a:r>
          </a:p>
          <a:p>
            <a:pPr lvl="1">
              <a:spcBef>
                <a:spcPts val="0"/>
              </a:spcBef>
              <a:buFont typeface="Wingdings" charset="2"/>
              <a:buChar char="Ø"/>
            </a:pPr>
            <a:r>
              <a:rPr lang="fr-FR" dirty="0" smtClean="0"/>
              <a:t>Amélioration prise en charge des personnes atteintes de </a:t>
            </a:r>
            <a:r>
              <a:rPr lang="fr-FR" dirty="0" smtClean="0"/>
              <a:t>MR</a:t>
            </a:r>
          </a:p>
          <a:p>
            <a:pPr lvl="1">
              <a:spcBef>
                <a:spcPts val="0"/>
              </a:spcBef>
              <a:buFont typeface="Wingdings" charset="2"/>
              <a:buChar char="Ø"/>
            </a:pPr>
            <a:r>
              <a:rPr lang="fr-FR" dirty="0" smtClean="0"/>
              <a:t>Épidémiologie, information, communication avec associations et tutelles</a:t>
            </a:r>
          </a:p>
          <a:p>
            <a:pPr lvl="1">
              <a:spcBef>
                <a:spcPts val="0"/>
              </a:spcBef>
              <a:buFont typeface="Wingdings" charset="2"/>
              <a:buChar char="Ø"/>
            </a:pPr>
            <a:r>
              <a:rPr lang="fr-FR" dirty="0" smtClean="0"/>
              <a:t>R</a:t>
            </a:r>
            <a:r>
              <a:rPr lang="fr-FR" dirty="0" smtClean="0"/>
              <a:t>echerche clinique et thérapeutique</a:t>
            </a:r>
            <a:endParaRPr lang="fr-FR" dirty="0" smtClean="0"/>
          </a:p>
          <a:p>
            <a:pPr>
              <a:spcBef>
                <a:spcPts val="2400"/>
              </a:spcBef>
            </a:pPr>
            <a:r>
              <a:rPr lang="fr-FR" dirty="0" smtClean="0"/>
              <a:t>Conclusions PNMR1 </a:t>
            </a:r>
            <a:r>
              <a:rPr lang="fr-FR" sz="1400" dirty="0" smtClean="0"/>
              <a:t>(2009-2010) </a:t>
            </a:r>
            <a:endParaRPr lang="fr-FR" dirty="0"/>
          </a:p>
          <a:p>
            <a:pPr marL="57150" indent="0">
              <a:spcBef>
                <a:spcPts val="0"/>
              </a:spcBef>
              <a:buNone/>
            </a:pPr>
            <a:r>
              <a:rPr lang="fr-FR" dirty="0" smtClean="0">
                <a:solidFill>
                  <a:srgbClr val="666666"/>
                </a:solidFill>
              </a:rPr>
              <a:t>Nécessité développer mutualisations et complémentarités entre tous les acteurs du diagnostic, de la prise en charge et de la recherche</a:t>
            </a:r>
          </a:p>
          <a:p>
            <a:pPr>
              <a:spcBef>
                <a:spcPts val="2400"/>
              </a:spcBef>
            </a:pPr>
            <a:r>
              <a:rPr lang="fr-FR" dirty="0" smtClean="0">
                <a:solidFill>
                  <a:srgbClr val="31859C"/>
                </a:solidFill>
              </a:rPr>
              <a:t>PNMR2 </a:t>
            </a:r>
            <a:r>
              <a:rPr lang="fr-FR" sz="1400" dirty="0" smtClean="0"/>
              <a:t>(</a:t>
            </a:r>
            <a:r>
              <a:rPr lang="fr-FR" sz="1400" dirty="0" smtClean="0"/>
              <a:t>2009-</a:t>
            </a:r>
            <a:r>
              <a:rPr lang="fr-FR" sz="1400" dirty="0" smtClean="0"/>
              <a:t>2016) </a:t>
            </a:r>
            <a:r>
              <a:rPr lang="fr-FR" dirty="0" smtClean="0"/>
              <a:t>= 23 </a:t>
            </a:r>
            <a:r>
              <a:rPr lang="fr-FR" dirty="0" smtClean="0">
                <a:solidFill>
                  <a:srgbClr val="E6444F"/>
                </a:solidFill>
              </a:rPr>
              <a:t>Filières SMR</a:t>
            </a:r>
            <a:r>
              <a:rPr lang="fr-FR" dirty="0" smtClean="0"/>
              <a:t> </a:t>
            </a:r>
            <a:r>
              <a:rPr lang="fr-FR" dirty="0" smtClean="0"/>
              <a:t>= regroupement de </a:t>
            </a:r>
            <a:r>
              <a:rPr lang="fr-FR" dirty="0" err="1" smtClean="0"/>
              <a:t>CRMRs</a:t>
            </a:r>
            <a:endParaRPr lang="fr-FR" dirty="0" smtClean="0"/>
          </a:p>
          <a:p>
            <a:pPr lvl="1">
              <a:spcBef>
                <a:spcPts val="0"/>
              </a:spcBef>
              <a:buFont typeface="Wingdings" charset="2"/>
              <a:buChar char="Ø"/>
            </a:pPr>
            <a:r>
              <a:rPr lang="fr-FR" dirty="0"/>
              <a:t>C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hamp cohérent maladies rares</a:t>
            </a:r>
            <a:r>
              <a:rPr lang="fr-FR" dirty="0"/>
              <a:t> </a:t>
            </a:r>
          </a:p>
          <a:p>
            <a:pPr lvl="1">
              <a:spcBef>
                <a:spcPts val="0"/>
              </a:spcBef>
              <a:buFont typeface="Wingdings" charset="2"/>
              <a:buChar char="Ø"/>
            </a:pPr>
            <a:r>
              <a:rPr lang="fr-FR" dirty="0" smtClean="0"/>
              <a:t>Améliorer organisation, animation et visibilité 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Historique Filières Santé Maladies Rares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1021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457200" y="1909778"/>
            <a:ext cx="5707784" cy="2845102"/>
          </a:xfrm>
        </p:spPr>
        <p:txBody>
          <a:bodyPr>
            <a:normAutofit/>
          </a:bodyPr>
          <a:lstStyle/>
          <a:p>
            <a:r>
              <a:rPr lang="fr-FR" sz="2700" dirty="0" smtClean="0"/>
              <a:t>Historique</a:t>
            </a:r>
          </a:p>
          <a:p>
            <a:r>
              <a:rPr lang="fr-FR" sz="2700" dirty="0"/>
              <a:t>A</a:t>
            </a:r>
            <a:r>
              <a:rPr lang="fr-FR" sz="2700" dirty="0" smtClean="0"/>
              <a:t>cteurs</a:t>
            </a:r>
          </a:p>
          <a:p>
            <a:r>
              <a:rPr lang="fr-FR" sz="2700" dirty="0" smtClean="0"/>
              <a:t>Gouvernance</a:t>
            </a:r>
          </a:p>
          <a:p>
            <a:r>
              <a:rPr lang="fr-FR" sz="2700" dirty="0" smtClean="0">
                <a:solidFill>
                  <a:srgbClr val="9F8C7B"/>
                </a:solidFill>
              </a:rPr>
              <a:t>Réalisations</a:t>
            </a:r>
            <a:endParaRPr lang="fr-FR" dirty="0" smtClean="0"/>
          </a:p>
          <a:p>
            <a:r>
              <a:rPr lang="fr-FR" dirty="0" smtClean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filière OSCAR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8647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fr-FR" dirty="0" smtClean="0"/>
              <a:t>Constitution base segmentée de contacts </a:t>
            </a:r>
          </a:p>
          <a:p>
            <a:pPr>
              <a:spcBef>
                <a:spcPts val="1800"/>
              </a:spcBef>
            </a:pPr>
            <a:r>
              <a:rPr lang="fr-FR" dirty="0" smtClean="0"/>
              <a:t>Création logotype et charte graphique </a:t>
            </a:r>
          </a:p>
          <a:p>
            <a:pPr>
              <a:spcBef>
                <a:spcPts val="1800"/>
              </a:spcBef>
            </a:pPr>
            <a:r>
              <a:rPr lang="fr-FR" dirty="0" smtClean="0"/>
              <a:t>Organisation réunions et évènements </a:t>
            </a:r>
          </a:p>
          <a:p>
            <a:pPr>
              <a:spcBef>
                <a:spcPts val="1800"/>
              </a:spcBef>
            </a:pPr>
            <a:r>
              <a:rPr lang="fr-FR" dirty="0" smtClean="0"/>
              <a:t>Construction liens avec </a:t>
            </a:r>
          </a:p>
          <a:p>
            <a:pPr lvl="1">
              <a:spcBef>
                <a:spcPts val="0"/>
              </a:spcBef>
            </a:pPr>
            <a:r>
              <a:rPr lang="fr-FR" dirty="0" smtClean="0"/>
              <a:t>Ministère de la Santé</a:t>
            </a:r>
          </a:p>
          <a:p>
            <a:pPr lvl="1">
              <a:spcBef>
                <a:spcPts val="0"/>
              </a:spcBef>
            </a:pPr>
            <a:r>
              <a:rPr lang="fr-FR" dirty="0"/>
              <a:t>I</a:t>
            </a:r>
            <a:r>
              <a:rPr lang="fr-FR" dirty="0" smtClean="0"/>
              <a:t>nstitutions françaises et européennes liées aux maladies rares</a:t>
            </a:r>
          </a:p>
          <a:p>
            <a:pPr lvl="1">
              <a:spcBef>
                <a:spcPts val="0"/>
              </a:spcBef>
            </a:pPr>
            <a:r>
              <a:rPr lang="fr-FR" dirty="0"/>
              <a:t>A</a:t>
            </a:r>
            <a:r>
              <a:rPr lang="fr-FR" dirty="0" smtClean="0"/>
              <a:t>utres filières</a:t>
            </a:r>
          </a:p>
          <a:p>
            <a:pPr lvl="1">
              <a:spcBef>
                <a:spcPts val="0"/>
              </a:spcBef>
            </a:pPr>
            <a:r>
              <a:rPr lang="fr-FR" dirty="0" smtClean="0"/>
              <a:t>Ensemble des acteurs de la filière OSCAR + Necker + Imagine </a:t>
            </a:r>
          </a:p>
          <a:p>
            <a:pPr>
              <a:spcBef>
                <a:spcPts val="1800"/>
              </a:spcBef>
            </a:pPr>
            <a:r>
              <a:rPr lang="fr-FR" dirty="0" smtClean="0"/>
              <a:t>Réflexion architecture site Internet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www.filiere-oscar.fr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spcBef>
                <a:spcPts val="1800"/>
              </a:spcBef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Réalisations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4106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Capture d’écran 2015-04-10 à 09.32.26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1" r="-1291"/>
          <a:stretch/>
        </p:blipFill>
        <p:spPr>
          <a:xfrm>
            <a:off x="265623" y="1201738"/>
            <a:ext cx="5677544" cy="3630612"/>
          </a:xfr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ECTOR : </a:t>
            </a:r>
            <a:r>
              <a:rPr lang="fr-FR" sz="2000" dirty="0" smtClean="0"/>
              <a:t>espace collaboratif de partage de documents</a:t>
            </a:r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6060816" y="1833563"/>
            <a:ext cx="3083184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666666"/>
                </a:solidFill>
              </a:rPr>
              <a:t>Pour les animateurs et les chefs de projet </a:t>
            </a:r>
          </a:p>
          <a:p>
            <a:endParaRPr lang="fr-FR" dirty="0">
              <a:solidFill>
                <a:srgbClr val="666666"/>
              </a:solidFill>
            </a:endParaRPr>
          </a:p>
          <a:p>
            <a:r>
              <a:rPr lang="fr-FR" dirty="0" smtClean="0">
                <a:solidFill>
                  <a:srgbClr val="666666"/>
                </a:solidFill>
              </a:rPr>
              <a:t>&gt; Structurer les échanges avec le Ministère</a:t>
            </a:r>
          </a:p>
          <a:p>
            <a:endParaRPr lang="fr-FR" dirty="0" smtClean="0">
              <a:solidFill>
                <a:srgbClr val="666666"/>
              </a:solidFill>
            </a:endParaRPr>
          </a:p>
          <a:p>
            <a:r>
              <a:rPr lang="fr-FR" dirty="0" smtClean="0">
                <a:solidFill>
                  <a:srgbClr val="666666"/>
                </a:solidFill>
              </a:rPr>
              <a:t>&gt; Favoriser la communication inter filières </a:t>
            </a:r>
          </a:p>
          <a:p>
            <a:endParaRPr lang="fr-FR" dirty="0" smtClean="0">
              <a:solidFill>
                <a:srgbClr val="666666"/>
              </a:solidFill>
            </a:endParaRPr>
          </a:p>
          <a:p>
            <a:endParaRPr lang="fr-FR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4694609" y="1303792"/>
            <a:ext cx="3742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666666"/>
                </a:solidFill>
              </a:rPr>
              <a:t>Outil DGOS créé le 7 </a:t>
            </a:r>
            <a:r>
              <a:rPr lang="fr-FR" dirty="0" smtClean="0">
                <a:solidFill>
                  <a:srgbClr val="666666"/>
                </a:solidFill>
              </a:rPr>
              <a:t>avril 2015</a:t>
            </a:r>
            <a:endParaRPr lang="fr-FR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626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457200" y="1909778"/>
            <a:ext cx="5707784" cy="3207212"/>
          </a:xfrm>
        </p:spPr>
        <p:txBody>
          <a:bodyPr>
            <a:normAutofit/>
          </a:bodyPr>
          <a:lstStyle/>
          <a:p>
            <a:r>
              <a:rPr lang="fr-FR" dirty="0" smtClean="0"/>
              <a:t>Etat des lieux </a:t>
            </a:r>
          </a:p>
          <a:p>
            <a:r>
              <a:rPr lang="fr-FR" dirty="0" smtClean="0"/>
              <a:t>Groupes de travail</a:t>
            </a:r>
          </a:p>
          <a:p>
            <a:r>
              <a:rPr lang="fr-FR" dirty="0" smtClean="0"/>
              <a:t>Plan d’actions pluriannuel 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Actions à mener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7626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457200" y="1909778"/>
            <a:ext cx="5707784" cy="3207212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9F8C7B"/>
                </a:solidFill>
              </a:rPr>
              <a:t>Etat des lieux </a:t>
            </a:r>
          </a:p>
          <a:p>
            <a:r>
              <a:rPr lang="fr-FR" dirty="0" smtClean="0"/>
              <a:t>Groupes de travail</a:t>
            </a:r>
          </a:p>
          <a:p>
            <a:r>
              <a:rPr lang="fr-FR" dirty="0" smtClean="0"/>
              <a:t>Plan d’actions pluriannuel 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Actions à mener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9282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solidFill>
            <a:srgbClr val="FFFFFF"/>
          </a:solidFill>
        </p:spPr>
        <p:txBody>
          <a:bodyPr>
            <a:normAutofit fontScale="85000" lnSpcReduction="10000"/>
          </a:bodyPr>
          <a:lstStyle/>
          <a:p>
            <a:pPr>
              <a:spcBef>
                <a:spcPts val="1800"/>
              </a:spcBef>
            </a:pPr>
            <a:r>
              <a:rPr lang="fr-FR" dirty="0" smtClean="0">
                <a:solidFill>
                  <a:srgbClr val="E6444F"/>
                </a:solidFill>
              </a:rPr>
              <a:t>Améliorer le parcours patient = raison d’être de la filière </a:t>
            </a:r>
          </a:p>
          <a:p>
            <a:pPr>
              <a:spcBef>
                <a:spcPts val="1800"/>
              </a:spcBef>
            </a:pPr>
            <a:r>
              <a:rPr lang="fr-FR" dirty="0" smtClean="0"/>
              <a:t>Informer patients et professionnels de santé à l’échelle nationale puis européenne </a:t>
            </a:r>
          </a:p>
          <a:p>
            <a:pPr>
              <a:spcBef>
                <a:spcPts val="1800"/>
              </a:spcBef>
            </a:pPr>
            <a:r>
              <a:rPr lang="fr-FR" dirty="0" smtClean="0"/>
              <a:t>Diffuser expertise diagnostique, protocoles et recommandations de bonnes pratiques </a:t>
            </a:r>
          </a:p>
          <a:p>
            <a:pPr>
              <a:spcBef>
                <a:spcPts val="1800"/>
              </a:spcBef>
            </a:pPr>
            <a:r>
              <a:rPr lang="fr-FR" dirty="0" smtClean="0"/>
              <a:t>Décrire les histoires naturelles </a:t>
            </a:r>
          </a:p>
          <a:p>
            <a:pPr>
              <a:spcBef>
                <a:spcPts val="1800"/>
              </a:spcBef>
            </a:pPr>
            <a:r>
              <a:rPr lang="fr-FR" dirty="0" smtClean="0"/>
              <a:t>Interagir avec les associations </a:t>
            </a:r>
          </a:p>
          <a:p>
            <a:pPr>
              <a:spcBef>
                <a:spcPts val="1800"/>
              </a:spcBef>
            </a:pPr>
            <a:r>
              <a:rPr lang="fr-FR" dirty="0" smtClean="0"/>
              <a:t>Renforcer les liens avec les milieux socio-éducatifs</a:t>
            </a:r>
          </a:p>
          <a:p>
            <a:pPr>
              <a:spcBef>
                <a:spcPts val="1800"/>
              </a:spcBef>
            </a:pPr>
            <a:r>
              <a:rPr lang="fr-FR" dirty="0" smtClean="0"/>
              <a:t>Mettre en place des réseaux pour le diagnostic biologique et les projets de recherche  </a:t>
            </a:r>
          </a:p>
          <a:p>
            <a:pPr>
              <a:spcBef>
                <a:spcPts val="1800"/>
              </a:spcBef>
            </a:pPr>
            <a:r>
              <a:rPr lang="fr-FR" dirty="0" smtClean="0"/>
              <a:t>Dynamiser l’enseignement et la formation 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 des objectifs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458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457200" y="1909778"/>
            <a:ext cx="5707784" cy="3207212"/>
          </a:xfrm>
        </p:spPr>
        <p:txBody>
          <a:bodyPr>
            <a:normAutofit/>
          </a:bodyPr>
          <a:lstStyle/>
          <a:p>
            <a:r>
              <a:rPr lang="fr-FR" dirty="0" smtClean="0"/>
              <a:t>Etat des lieux </a:t>
            </a:r>
          </a:p>
          <a:p>
            <a:r>
              <a:rPr lang="fr-FR" dirty="0" smtClean="0">
                <a:solidFill>
                  <a:srgbClr val="9F8C7B"/>
                </a:solidFill>
              </a:rPr>
              <a:t>Groupes de travail</a:t>
            </a:r>
          </a:p>
          <a:p>
            <a:r>
              <a:rPr lang="fr-FR" dirty="0" smtClean="0"/>
              <a:t>Plan d’actions pluriannuel 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Actions à mener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2650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fr-FR" dirty="0" smtClean="0"/>
              <a:t>1. Le patient au cœur de la filière :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parcours individuel, accompagnement et associations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fr-FR" dirty="0" smtClean="0"/>
              <a:t>2. Du diagnostic clinique au diagnostic moléculaire : </a:t>
            </a:r>
            <a:r>
              <a:rPr lang="fr-FR" dirty="0" smtClean="0">
                <a:solidFill>
                  <a:srgbClr val="666666"/>
                </a:solidFill>
              </a:rPr>
              <a:t>arbre décisionnel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fr-FR" dirty="0" smtClean="0"/>
              <a:t>3. Dynamique </a:t>
            </a:r>
            <a:r>
              <a:rPr lang="fr-FR" dirty="0" err="1" smtClean="0"/>
              <a:t>translationnelle</a:t>
            </a:r>
            <a:r>
              <a:rPr lang="fr-FR" dirty="0" smtClean="0"/>
              <a:t> : </a:t>
            </a:r>
            <a:r>
              <a:rPr lang="fr-FR" dirty="0" smtClean="0">
                <a:solidFill>
                  <a:srgbClr val="666666"/>
                </a:solidFill>
              </a:rPr>
              <a:t>dialogue entre structures de recherche et unités cliniques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fr-FR" dirty="0" smtClean="0"/>
              <a:t>4. Vers une vie d’adulte : </a:t>
            </a:r>
            <a:r>
              <a:rPr lang="fr-FR" dirty="0" smtClean="0">
                <a:solidFill>
                  <a:srgbClr val="666666"/>
                </a:solidFill>
              </a:rPr>
              <a:t>harmonisation de la transition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fr-FR" dirty="0" smtClean="0"/>
              <a:t>5. Histoire naturelle des maladies rares : </a:t>
            </a:r>
            <a:r>
              <a:rPr lang="fr-FR" dirty="0" smtClean="0">
                <a:solidFill>
                  <a:srgbClr val="666666"/>
                </a:solidFill>
              </a:rPr>
              <a:t>bâtir des cohortes et des registres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fr-FR" dirty="0" smtClean="0"/>
              <a:t>6. Suivi au long cours, prise en charge et </a:t>
            </a:r>
            <a:r>
              <a:rPr lang="fr-FR" dirty="0" smtClean="0">
                <a:solidFill>
                  <a:srgbClr val="666666"/>
                </a:solidFill>
              </a:rPr>
              <a:t>recommandations « guidelines »</a:t>
            </a:r>
            <a:endParaRPr lang="fr-FR" dirty="0">
              <a:solidFill>
                <a:srgbClr val="666666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</a:t>
            </a:r>
            <a:r>
              <a:rPr lang="fr-FR" dirty="0" smtClean="0"/>
              <a:t>roupes de travail / axes et actions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9139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6411389"/>
              </p:ext>
            </p:extLst>
          </p:nvPr>
        </p:nvGraphicFramePr>
        <p:xfrm>
          <a:off x="508000" y="1137912"/>
          <a:ext cx="7770451" cy="3860803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926476"/>
                <a:gridCol w="4620884"/>
                <a:gridCol w="2223091"/>
              </a:tblGrid>
              <a:tr h="1678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AnDDI-Rares</a:t>
                      </a:r>
                      <a:endParaRPr lang="fr-FR" sz="8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Anomalies du développement déficience intellectuelle de causes rares</a:t>
                      </a:r>
                      <a:endParaRPr lang="fr-FR" sz="800" b="0" i="0" u="none" strike="noStrike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Pr Laurence Olivier-Faivre </a:t>
                      </a:r>
                      <a:r>
                        <a:rPr lang="fr-FR" sz="800" u="none" strike="noStrike" baseline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(</a:t>
                      </a:r>
                      <a:r>
                        <a:rPr lang="fr-FR" sz="800" u="none" strike="noStrike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Dijon)</a:t>
                      </a:r>
                      <a:endParaRPr lang="fr-FR" sz="8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</a:tr>
              <a:tr h="1678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CARDIOGEN</a:t>
                      </a:r>
                      <a:endParaRPr lang="fr-FR" sz="8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Maladies cardiaques héréditaires</a:t>
                      </a:r>
                      <a:endParaRPr lang="fr-FR" sz="800" b="0" i="0" u="none" strike="noStrike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Dr Philippe Charron (Paris)</a:t>
                      </a:r>
                      <a:endParaRPr lang="fr-FR" sz="8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</a:tr>
              <a:tr h="1678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BRAIN-TEAM</a:t>
                      </a:r>
                      <a:endParaRPr lang="fr-FR" sz="800" b="0" i="0" u="none" strike="noStrike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Maladies rares à expression motrice ou cognitive du système nerveux central</a:t>
                      </a:r>
                      <a:endParaRPr lang="fr-FR" sz="800" b="0" i="0" u="none" strike="noStrike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Pr Christophe Verny (Angers)</a:t>
                      </a:r>
                      <a:endParaRPr lang="fr-FR" sz="8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</a:tr>
              <a:tr h="1678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DéfiScience</a:t>
                      </a:r>
                      <a:endParaRPr lang="fr-FR" sz="800" b="0" i="0" u="none" strike="noStrike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Maladies rares du développement cérébral et déficience intellectuelle</a:t>
                      </a:r>
                      <a:endParaRPr lang="fr-FR" sz="800" b="0" i="0" u="none" strike="noStrike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Pr Vincent des Portes (Lyon)</a:t>
                      </a:r>
                      <a:endParaRPr lang="fr-FR" sz="8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</a:tr>
              <a:tr h="1678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FAI²R</a:t>
                      </a:r>
                      <a:endParaRPr lang="fr-FR" sz="800" b="0" i="0" u="none" strike="noStrike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Maladies auto-immunes et auto-inflammatoires systémiques rares</a:t>
                      </a:r>
                      <a:endParaRPr lang="fr-FR" sz="800" b="0" i="0" u="none" strike="noStrike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Pr Eric Hachulla (Lille)</a:t>
                      </a:r>
                      <a:endParaRPr lang="fr-FR" sz="8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</a:tr>
              <a:tr h="1678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FAVA-Multi</a:t>
                      </a:r>
                      <a:endParaRPr lang="fr-FR" sz="800" b="0" i="0" u="none" strike="noStrike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Maladies vasculaires rares avec atteinte </a:t>
                      </a:r>
                      <a:r>
                        <a:rPr lang="fr-FR" sz="800" u="none" strike="noStrike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multi systémique</a:t>
                      </a:r>
                      <a:endParaRPr lang="fr-FR" sz="8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Pr Guillaume Jondeau (Paris)</a:t>
                      </a:r>
                      <a:endParaRPr lang="fr-FR" sz="800" b="0" i="0" u="none" strike="noStrike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</a:tr>
              <a:tr h="1678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FILFOIE</a:t>
                      </a:r>
                      <a:endParaRPr lang="fr-FR" sz="800" b="0" i="0" u="none" strike="noStrike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Maladies hépatiques rares de l’enfant et de l’adulte</a:t>
                      </a:r>
                      <a:endParaRPr lang="fr-FR" sz="800" b="0" i="0" u="none" strike="noStrike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Pr Olivier Chazouillères (Paris)</a:t>
                      </a:r>
                      <a:endParaRPr lang="fr-FR" sz="8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</a:tr>
              <a:tr h="1678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FILNEMUS</a:t>
                      </a:r>
                      <a:endParaRPr lang="fr-FR" sz="800" b="0" i="0" u="none" strike="noStrike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Maladies neuromusculaires</a:t>
                      </a:r>
                      <a:endParaRPr lang="fr-FR" sz="8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Pr Jean Pouget (Marseille)</a:t>
                      </a:r>
                      <a:endParaRPr lang="fr-FR" sz="800" b="0" i="0" u="none" strike="noStrike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</a:tr>
              <a:tr h="1678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FIMARAD</a:t>
                      </a:r>
                      <a:endParaRPr lang="fr-FR" sz="800" b="0" i="0" u="none" strike="noStrike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Maladies rares en dermatologie</a:t>
                      </a:r>
                      <a:endParaRPr lang="fr-FR" sz="800" b="0" i="0" u="none" strike="noStrike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Pr Christine Bodemer (Paris)</a:t>
                      </a:r>
                      <a:endParaRPr lang="fr-FR" sz="8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</a:tr>
              <a:tr h="1678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FIMATHO</a:t>
                      </a:r>
                      <a:endParaRPr lang="fr-FR" sz="800" b="0" i="0" u="none" strike="noStrike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Malformations abdomino-thoraciques</a:t>
                      </a:r>
                      <a:endParaRPr lang="fr-FR" sz="800" b="0" i="0" u="none" strike="noStrike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Pr Frédéric Gottrand (Lille)</a:t>
                      </a:r>
                      <a:endParaRPr lang="fr-FR" sz="800" b="0" i="0" u="none" strike="noStrike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</a:tr>
              <a:tr h="1678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FIRENDO</a:t>
                      </a:r>
                      <a:endParaRPr lang="fr-FR" sz="800" b="0" i="0" u="none" strike="noStrike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Maladies rares endocriniennes</a:t>
                      </a:r>
                      <a:endParaRPr lang="fr-FR" sz="8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Pr Jérôme Bertherat (Paris)</a:t>
                      </a:r>
                      <a:endParaRPr lang="fr-FR" sz="8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</a:tr>
              <a:tr h="1678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G2M</a:t>
                      </a:r>
                      <a:endParaRPr lang="fr-FR" sz="800" b="0" i="0" u="none" strike="noStrike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Maladies héréditaires du métabolisme</a:t>
                      </a:r>
                      <a:endParaRPr lang="fr-FR" sz="800" b="0" i="0" u="none" strike="noStrike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Pr Brigitte Chabrol (Marseille)</a:t>
                      </a:r>
                      <a:endParaRPr lang="fr-FR" sz="8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</a:tr>
              <a:tr h="1678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MARIH</a:t>
                      </a:r>
                      <a:endParaRPr lang="fr-FR" sz="800" b="0" i="0" u="none" strike="noStrike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Maladies rares immuno-hématologiques</a:t>
                      </a:r>
                      <a:endParaRPr lang="fr-FR" sz="800" b="0" i="0" u="none" strike="noStrike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Dr Régis Peffault de Latour (Paris)</a:t>
                      </a:r>
                      <a:endParaRPr lang="fr-FR" sz="8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</a:tr>
              <a:tr h="1678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MCGRE</a:t>
                      </a:r>
                      <a:endParaRPr lang="fr-FR" sz="800" b="0" i="0" u="none" strike="noStrike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Maladies constitutionnelles rares du globule rouge et de l’érythropoïèse</a:t>
                      </a:r>
                      <a:endParaRPr lang="fr-FR" sz="800" b="0" i="0" u="none" strike="noStrike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Pr Frédéric Galactéros (Créteil)</a:t>
                      </a:r>
                      <a:endParaRPr lang="fr-FR" sz="8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</a:tr>
              <a:tr h="1678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MHémo</a:t>
                      </a:r>
                      <a:endParaRPr lang="fr-FR" sz="800" b="0" i="0" u="none" strike="noStrike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Maladies hémorragiques constitutionnelles</a:t>
                      </a:r>
                      <a:endParaRPr lang="fr-FR" sz="8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Pr Claude Négrier (Lyon)</a:t>
                      </a:r>
                      <a:endParaRPr lang="fr-FR" sz="8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</a:tr>
              <a:tr h="1678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Muco/CFTR</a:t>
                      </a:r>
                      <a:endParaRPr lang="fr-FR" sz="800" b="0" i="0" u="none" strike="noStrike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Mucoviscidose et affections liées à une anomalie de CFTR</a:t>
                      </a:r>
                      <a:endParaRPr lang="fr-FR" sz="800" b="0" i="0" u="none" strike="noStrike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Pr Isabelle Durieu (Lyon)</a:t>
                      </a:r>
                      <a:endParaRPr lang="fr-FR" sz="8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</a:tr>
              <a:tr h="1678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NeuroSphinx</a:t>
                      </a:r>
                      <a:endParaRPr lang="fr-FR" sz="8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Complications neurologiques et sphinctériennes des malformations pelviennes et médullaires rares</a:t>
                      </a:r>
                      <a:endParaRPr lang="fr-FR" sz="800" b="0" i="0" u="none" strike="noStrike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Dr Célia Crétolle (Paris)</a:t>
                      </a:r>
                      <a:endParaRPr lang="fr-FR" sz="8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</a:tr>
              <a:tr h="1678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B1B7"/>
                          </a:solidFill>
                          <a:effectLst/>
                          <a:latin typeface="Avenir Heavy"/>
                          <a:cs typeface="Avenir Heavy"/>
                        </a:rPr>
                        <a:t>OSCAR</a:t>
                      </a: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B1B7"/>
                          </a:solidFill>
                          <a:effectLst/>
                          <a:latin typeface="Avenir Heavy"/>
                          <a:cs typeface="Avenir Heavy"/>
                        </a:rPr>
                        <a:t>Os-</a:t>
                      </a:r>
                      <a:r>
                        <a:rPr lang="fr-FR" sz="800" b="0" i="0" u="none" strike="noStrike" dirty="0" smtClean="0">
                          <a:solidFill>
                            <a:srgbClr val="00B1B7"/>
                          </a:solidFill>
                          <a:effectLst/>
                          <a:latin typeface="Avenir Heavy"/>
                          <a:cs typeface="Avenir Heavy"/>
                        </a:rPr>
                        <a:t>Calcium</a:t>
                      </a:r>
                      <a:r>
                        <a:rPr lang="fr-FR" sz="800" b="0" i="0" u="none" strike="noStrike" dirty="0">
                          <a:solidFill>
                            <a:srgbClr val="00B1B7"/>
                          </a:solidFill>
                          <a:effectLst/>
                          <a:latin typeface="Avenir Heavy"/>
                          <a:cs typeface="Avenir Heavy"/>
                        </a:rPr>
                        <a:t>-</a:t>
                      </a:r>
                      <a:r>
                        <a:rPr lang="fr-FR" sz="800" b="0" i="0" u="none" strike="noStrike" dirty="0" smtClean="0">
                          <a:solidFill>
                            <a:srgbClr val="00B1B7"/>
                          </a:solidFill>
                          <a:effectLst/>
                          <a:latin typeface="Avenir Heavy"/>
                          <a:cs typeface="Avenir Heavy"/>
                        </a:rPr>
                        <a:t>Cartilage</a:t>
                      </a:r>
                      <a:endParaRPr lang="fr-FR" sz="800" b="0" i="0" u="none" strike="noStrike" dirty="0">
                        <a:solidFill>
                          <a:srgbClr val="00B1B7"/>
                        </a:solidFill>
                        <a:effectLst/>
                        <a:latin typeface="Avenir Heavy"/>
                        <a:cs typeface="Avenir Heavy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B1B7"/>
                          </a:solidFill>
                          <a:effectLst/>
                          <a:latin typeface="Avenir Heavy"/>
                          <a:cs typeface="Avenir Heavy"/>
                        </a:rPr>
                        <a:t>Pr Valérie Cormier-Daire (Paris)</a:t>
                      </a: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</a:tr>
              <a:tr h="1678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ORKiD</a:t>
                      </a:r>
                      <a:endParaRPr lang="fr-FR" sz="800" b="0" i="0" u="none" strike="noStrike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Maladies rénales rares</a:t>
                      </a:r>
                      <a:endParaRPr lang="fr-FR" sz="8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Pr Denis Morin (Montpellier)</a:t>
                      </a:r>
                      <a:endParaRPr lang="fr-FR" sz="8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</a:tr>
              <a:tr h="1678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RESPIFIL</a:t>
                      </a:r>
                      <a:endParaRPr lang="fr-FR" sz="800" b="0" i="0" u="none" strike="noStrike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Maladies respiratoires rares</a:t>
                      </a:r>
                      <a:endParaRPr lang="fr-FR" sz="800" b="0" i="0" u="none" strike="noStrike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Pr Annick Clément (Paris)</a:t>
                      </a:r>
                      <a:endParaRPr lang="fr-FR" sz="8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</a:tr>
              <a:tr h="1678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SENSGENE</a:t>
                      </a:r>
                      <a:endParaRPr lang="fr-FR" sz="800" b="0" i="0" u="none" strike="noStrike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Maladies rares sensorielles</a:t>
                      </a:r>
                      <a:endParaRPr lang="fr-FR" sz="8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Pr Hélène Dollfus (Strasbourg)</a:t>
                      </a:r>
                      <a:endParaRPr lang="fr-FR" sz="8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</a:tr>
              <a:tr h="1678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FILSLAN</a:t>
                      </a:r>
                      <a:endParaRPr lang="fr-FR" sz="8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Sclérose latérale amyotrophique</a:t>
                      </a:r>
                      <a:endParaRPr lang="fr-FR" sz="800" b="0" i="0" u="none" strike="noStrike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Pr Claude Desnuelle (Nice)</a:t>
                      </a:r>
                      <a:endParaRPr lang="fr-FR" sz="8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</a:tr>
              <a:tr h="1678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TETECOU</a:t>
                      </a:r>
                      <a:endParaRPr lang="fr-FR" sz="800" b="0" i="0" u="none" strike="noStrike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Maladies rares de la tête, du cou et des dents</a:t>
                      </a:r>
                      <a:endParaRPr lang="fr-FR" sz="800" b="0" i="0" u="none" strike="noStrike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venir Book"/>
                        </a:rPr>
                        <a:t>Pr Marie-Paule Vazquez (Paris)</a:t>
                      </a:r>
                      <a:endParaRPr lang="fr-FR" sz="8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Avenir Book"/>
                      </a:endParaRPr>
                    </a:p>
                  </a:txBody>
                  <a:tcPr marL="8432" marR="8432" marT="7027" marB="0" anchor="b">
                    <a:solidFill>
                      <a:srgbClr val="9F8C7B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23 FSMR françaises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7849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Capture d’écran 2015-04-12 à 08.52.4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499" r="-1"/>
          <a:stretch/>
        </p:blipFill>
        <p:spPr>
          <a:xfrm>
            <a:off x="438150" y="1231462"/>
            <a:ext cx="8229600" cy="3629645"/>
          </a:xfrm>
          <a:noFill/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Réseaux de Référence Européens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57200" y="1975574"/>
            <a:ext cx="312960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666666"/>
                </a:solidFill>
              </a:rPr>
              <a:t>France = pionnier et leader </a:t>
            </a:r>
          </a:p>
          <a:p>
            <a:endParaRPr lang="fr-FR" dirty="0">
              <a:solidFill>
                <a:srgbClr val="666666"/>
              </a:solidFill>
            </a:endParaRPr>
          </a:p>
          <a:p>
            <a:r>
              <a:rPr lang="fr-FR" dirty="0" smtClean="0">
                <a:solidFill>
                  <a:srgbClr val="666666"/>
                </a:solidFill>
              </a:rPr>
              <a:t>Europe = aider au partage des connaissances  </a:t>
            </a:r>
          </a:p>
          <a:p>
            <a:endParaRPr lang="fr-FR" dirty="0">
              <a:solidFill>
                <a:srgbClr val="666666"/>
              </a:solidFill>
            </a:endParaRPr>
          </a:p>
          <a:p>
            <a:r>
              <a:rPr lang="fr-FR" dirty="0" smtClean="0">
                <a:solidFill>
                  <a:srgbClr val="666666"/>
                </a:solidFill>
              </a:rPr>
              <a:t>Appel d’offre = décembre 2015</a:t>
            </a:r>
          </a:p>
        </p:txBody>
      </p:sp>
    </p:spTree>
    <p:extLst>
      <p:ext uri="{BB962C8B-B14F-4D97-AF65-F5344CB8AC3E}">
        <p14:creationId xmlns:p14="http://schemas.microsoft.com/office/powerpoint/2010/main" val="2067480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67314"/>
            <a:ext cx="8229600" cy="3629645"/>
          </a:xfrm>
          <a:noFill/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Font typeface="Wingdings" charset="2"/>
              <a:buChar char="ü"/>
            </a:pPr>
            <a:r>
              <a:rPr lang="fr-FR" dirty="0" smtClean="0"/>
              <a:t>Maladies du </a:t>
            </a:r>
            <a:r>
              <a:rPr lang="fr-FR" dirty="0" smtClean="0">
                <a:solidFill>
                  <a:srgbClr val="E6444F"/>
                </a:solidFill>
              </a:rPr>
              <a:t>squelette</a:t>
            </a:r>
            <a:r>
              <a:rPr lang="fr-FR" dirty="0"/>
              <a:t> </a:t>
            </a:r>
            <a:r>
              <a:rPr lang="fr-FR" dirty="0" smtClean="0"/>
              <a:t>+</a:t>
            </a:r>
            <a:r>
              <a:rPr lang="fr-FR" dirty="0" smtClean="0"/>
              <a:t> </a:t>
            </a:r>
            <a:r>
              <a:rPr lang="fr-FR" dirty="0" smtClean="0"/>
              <a:t>des </a:t>
            </a:r>
            <a:r>
              <a:rPr lang="fr-FR" dirty="0" smtClean="0">
                <a:solidFill>
                  <a:srgbClr val="E6444F"/>
                </a:solidFill>
              </a:rPr>
              <a:t>tissus</a:t>
            </a:r>
            <a:r>
              <a:rPr lang="fr-FR" dirty="0" smtClean="0">
                <a:solidFill>
                  <a:schemeClr val="accent2"/>
                </a:solidFill>
              </a:rPr>
              <a:t> </a:t>
            </a:r>
            <a:r>
              <a:rPr lang="fr-FR" dirty="0" smtClean="0">
                <a:solidFill>
                  <a:srgbClr val="E6444F"/>
                </a:solidFill>
              </a:rPr>
              <a:t>minéralisés</a:t>
            </a:r>
            <a:r>
              <a:rPr lang="fr-FR" dirty="0" smtClean="0">
                <a:solidFill>
                  <a:schemeClr val="accent2"/>
                </a:solidFill>
              </a:rPr>
              <a:t> </a:t>
            </a:r>
            <a:endParaRPr lang="fr-FR" dirty="0">
              <a:solidFill>
                <a:schemeClr val="accent2"/>
              </a:solidFill>
            </a:endParaRPr>
          </a:p>
          <a:p>
            <a:pPr>
              <a:spcBef>
                <a:spcPts val="1800"/>
              </a:spcBef>
              <a:buFont typeface="Wingdings" charset="2"/>
              <a:buChar char="ü"/>
            </a:pPr>
            <a:r>
              <a:rPr lang="fr-FR" dirty="0" smtClean="0"/>
              <a:t>Cortège </a:t>
            </a:r>
            <a:r>
              <a:rPr lang="fr-FR" dirty="0" smtClean="0"/>
              <a:t>de </a:t>
            </a:r>
            <a:r>
              <a:rPr lang="fr-FR" dirty="0" smtClean="0">
                <a:solidFill>
                  <a:srgbClr val="E6444F"/>
                </a:solidFill>
              </a:rPr>
              <a:t>symptômes communs </a:t>
            </a:r>
            <a:endParaRPr lang="fr-FR" dirty="0"/>
          </a:p>
          <a:p>
            <a:pPr marL="0" indent="0">
              <a:spcBef>
                <a:spcPts val="1800"/>
              </a:spcBef>
              <a:buNone/>
            </a:pPr>
            <a:r>
              <a:rPr lang="fr-FR" dirty="0" smtClean="0"/>
              <a:t>	</a:t>
            </a:r>
            <a:r>
              <a:rPr lang="fr-FR" sz="1600" dirty="0" smtClean="0"/>
              <a:t>insuffisance </a:t>
            </a:r>
            <a:r>
              <a:rPr lang="fr-FR" sz="1600" dirty="0" smtClean="0"/>
              <a:t>staturale variable</a:t>
            </a:r>
            <a:r>
              <a:rPr lang="fr-FR" sz="1600" dirty="0" smtClean="0"/>
              <a:t>, déformations</a:t>
            </a:r>
            <a:r>
              <a:rPr lang="fr-FR" sz="1600" dirty="0" smtClean="0"/>
              <a:t>, limitations fonctionnelles, </a:t>
            </a:r>
            <a:r>
              <a:rPr lang="fr-FR" sz="1600" dirty="0" smtClean="0"/>
              <a:t> fragilité </a:t>
            </a:r>
            <a:r>
              <a:rPr lang="fr-FR" sz="1600" dirty="0" smtClean="0"/>
              <a:t>osseuse, douleurs, situations de handicaps potentiellement sévères. </a:t>
            </a:r>
          </a:p>
          <a:p>
            <a:pPr>
              <a:spcBef>
                <a:spcPts val="1800"/>
              </a:spcBef>
              <a:buFont typeface="Wingdings" charset="2"/>
              <a:buChar char="ü"/>
            </a:pPr>
            <a:r>
              <a:rPr lang="fr-FR" dirty="0" smtClean="0">
                <a:solidFill>
                  <a:srgbClr val="FF0000"/>
                </a:solidFill>
              </a:rPr>
              <a:t>Acteurs communs</a:t>
            </a:r>
          </a:p>
          <a:p>
            <a:pPr>
              <a:spcBef>
                <a:spcPts val="1800"/>
              </a:spcBef>
              <a:buFont typeface="Wingdings" charset="2"/>
              <a:buChar char="ü"/>
            </a:pPr>
            <a:r>
              <a:rPr lang="fr-FR" dirty="0" smtClean="0"/>
              <a:t>Nécessité </a:t>
            </a:r>
            <a:r>
              <a:rPr lang="fr-FR" dirty="0" smtClean="0"/>
              <a:t>d’une prise en charge spécialisée </a:t>
            </a:r>
            <a:r>
              <a:rPr lang="fr-FR" dirty="0" smtClean="0">
                <a:solidFill>
                  <a:srgbClr val="E6444F"/>
                </a:solidFill>
              </a:rPr>
              <a:t>pluridisciplinaire </a:t>
            </a:r>
            <a:r>
              <a:rPr lang="fr-FR" dirty="0" smtClean="0">
                <a:solidFill>
                  <a:srgbClr val="31859C"/>
                </a:solidFill>
              </a:rPr>
              <a:t>médicochirurgicale, socio-éducative et psychologique, </a:t>
            </a:r>
            <a:r>
              <a:rPr lang="fr-FR" dirty="0" smtClean="0"/>
              <a:t>tout au long de la vie. </a:t>
            </a:r>
            <a:endParaRPr lang="fr-FR" dirty="0"/>
          </a:p>
          <a:p>
            <a:pPr marL="0" indent="0">
              <a:lnSpc>
                <a:spcPct val="150000"/>
              </a:lnSpc>
              <a:buNone/>
            </a:pPr>
            <a:endParaRPr lang="fr-FR" sz="19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Légitimité de la filière OSCAR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7325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457200" y="1909778"/>
            <a:ext cx="5707784" cy="2845102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9F8C7B"/>
                </a:solidFill>
              </a:rPr>
              <a:t>Historique</a:t>
            </a:r>
          </a:p>
          <a:p>
            <a:r>
              <a:rPr lang="fr-FR" dirty="0"/>
              <a:t>A</a:t>
            </a:r>
            <a:r>
              <a:rPr lang="fr-FR" dirty="0" smtClean="0"/>
              <a:t>cteurs</a:t>
            </a:r>
          </a:p>
          <a:p>
            <a:r>
              <a:rPr lang="fr-FR" dirty="0" smtClean="0"/>
              <a:t>Gouvernance</a:t>
            </a:r>
          </a:p>
          <a:p>
            <a:r>
              <a:rPr lang="fr-FR" dirty="0" smtClean="0"/>
              <a:t>Réalisations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F</a:t>
            </a:r>
            <a:r>
              <a:rPr lang="fr-FR" dirty="0" smtClean="0"/>
              <a:t>ilière OSCAR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1694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fr-FR" sz="1900" dirty="0" smtClean="0"/>
              <a:t>08/2013 : instruction DGOS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fr-FR" sz="1900" dirty="0" smtClean="0"/>
              <a:t>11/2013 : dépôt réponse appel à projet pour création filière OSCAR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fr-FR" sz="1900" dirty="0" smtClean="0"/>
              <a:t>05/2014 : dossier accepté par la DGOS 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fr-FR" sz="1900" dirty="0" smtClean="0"/>
              <a:t>07/2014 : 1</a:t>
            </a:r>
            <a:r>
              <a:rPr lang="fr-FR" sz="1900" baseline="30000" dirty="0" smtClean="0"/>
              <a:t>ere</a:t>
            </a:r>
            <a:r>
              <a:rPr lang="fr-FR" sz="1900" dirty="0" smtClean="0"/>
              <a:t> réunion Comité Pilotage FSMR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fr-FR" sz="1900" dirty="0" smtClean="0"/>
              <a:t>09/2014 : information, élections et constitution Comité Direction OSCAR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fr-FR" sz="1900" dirty="0" smtClean="0"/>
              <a:t>11/2014 : 1</a:t>
            </a:r>
            <a:r>
              <a:rPr lang="fr-FR" sz="1900" baseline="30000" dirty="0" smtClean="0"/>
              <a:t>ere</a:t>
            </a:r>
            <a:r>
              <a:rPr lang="fr-FR" sz="1900" dirty="0" smtClean="0"/>
              <a:t> réunion Comité Direction OSCAR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fr-FR" sz="1900" dirty="0" smtClean="0"/>
              <a:t>02/2014 : arrivée chef de projet filière et 2</a:t>
            </a:r>
            <a:r>
              <a:rPr lang="fr-FR" sz="1900" baseline="30000" dirty="0" smtClean="0"/>
              <a:t>ème</a:t>
            </a:r>
            <a:r>
              <a:rPr lang="fr-FR" sz="1900" dirty="0" smtClean="0"/>
              <a:t> réunion CODIR OSCAR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fr-FR" sz="1900" dirty="0" smtClean="0"/>
              <a:t>04</a:t>
            </a:r>
            <a:r>
              <a:rPr lang="fr-FR" sz="1900" dirty="0"/>
              <a:t>/2015 : j</a:t>
            </a:r>
            <a:r>
              <a:rPr lang="fr-FR" sz="1900" dirty="0" smtClean="0"/>
              <a:t>ournée nationale et </a:t>
            </a:r>
            <a:r>
              <a:rPr lang="fr-FR" sz="1900" dirty="0"/>
              <a:t>1</a:t>
            </a:r>
            <a:r>
              <a:rPr lang="fr-FR" sz="1900" baseline="30000" dirty="0"/>
              <a:t>ere</a:t>
            </a:r>
            <a:r>
              <a:rPr lang="fr-FR" sz="1900" dirty="0"/>
              <a:t> réunion du </a:t>
            </a:r>
            <a:r>
              <a:rPr lang="fr-FR" sz="1900" dirty="0" smtClean="0"/>
              <a:t>Comité </a:t>
            </a:r>
            <a:r>
              <a:rPr lang="fr-FR" sz="1900" dirty="0"/>
              <a:t>Représentatif OSCAR  </a:t>
            </a:r>
          </a:p>
          <a:p>
            <a:pPr>
              <a:spcBef>
                <a:spcPts val="1800"/>
              </a:spcBef>
            </a:pPr>
            <a:endParaRPr lang="fr-FR" dirty="0" smtClean="0"/>
          </a:p>
          <a:p>
            <a:pPr>
              <a:spcBef>
                <a:spcPts val="1800"/>
              </a:spcBef>
            </a:pPr>
            <a:endParaRPr lang="fr-FR" dirty="0" smtClean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Lundi 13 avril 2015 - Journée nationale de lancement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Historique filière OSCAR 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087266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457200" y="1909778"/>
            <a:ext cx="5707784" cy="2845102"/>
          </a:xfrm>
        </p:spPr>
        <p:txBody>
          <a:bodyPr>
            <a:normAutofit/>
          </a:bodyPr>
          <a:lstStyle/>
          <a:p>
            <a:r>
              <a:rPr lang="fr-FR" sz="2700" dirty="0" smtClean="0"/>
              <a:t>Historique</a:t>
            </a:r>
          </a:p>
          <a:p>
            <a:r>
              <a:rPr lang="fr-FR" sz="2700" dirty="0">
                <a:solidFill>
                  <a:srgbClr val="9F8C7B"/>
                </a:solidFill>
              </a:rPr>
              <a:t>A</a:t>
            </a:r>
            <a:r>
              <a:rPr lang="fr-FR" sz="2700" dirty="0" smtClean="0">
                <a:solidFill>
                  <a:srgbClr val="9F8C7B"/>
                </a:solidFill>
              </a:rPr>
              <a:t>cteurs</a:t>
            </a:r>
          </a:p>
          <a:p>
            <a:r>
              <a:rPr lang="fr-FR" sz="2700" dirty="0" smtClean="0"/>
              <a:t>Gouvernance</a:t>
            </a:r>
          </a:p>
          <a:p>
            <a:r>
              <a:rPr lang="fr-FR" sz="2700" dirty="0" smtClean="0"/>
              <a:t>Réalisations</a:t>
            </a:r>
            <a:endParaRPr lang="fr-FR" dirty="0" smtClean="0"/>
          </a:p>
          <a:p>
            <a:r>
              <a:rPr lang="fr-FR" dirty="0" smtClean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1028078"/>
            <a:ext cx="6125459" cy="684150"/>
          </a:xfrm>
        </p:spPr>
        <p:txBody>
          <a:bodyPr>
            <a:normAutofit/>
          </a:bodyPr>
          <a:lstStyle/>
          <a:p>
            <a:r>
              <a:rPr lang="fr-FR" dirty="0" smtClean="0"/>
              <a:t>La filière OSCAR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4616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acteurs de la filière OSCAR </a:t>
            </a:r>
            <a:endParaRPr lang="fr-FR" sz="1800" dirty="0"/>
          </a:p>
        </p:txBody>
      </p:sp>
      <p:pic>
        <p:nvPicPr>
          <p:cNvPr id="4" name="Espace réservé du contenu 3" descr="illust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65" t="11024" r="-4193" b="14326"/>
          <a:stretch/>
        </p:blipFill>
        <p:spPr>
          <a:xfrm>
            <a:off x="2146284" y="1293665"/>
            <a:ext cx="4787932" cy="3289380"/>
          </a:xfrm>
        </p:spPr>
      </p:pic>
      <p:sp>
        <p:nvSpPr>
          <p:cNvPr id="2" name="ZoneTexte 1"/>
          <p:cNvSpPr txBox="1"/>
          <p:nvPr/>
        </p:nvSpPr>
        <p:spPr>
          <a:xfrm>
            <a:off x="6097202" y="1850220"/>
            <a:ext cx="1578151" cy="461665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dont votre association</a:t>
            </a:r>
          </a:p>
          <a:p>
            <a:r>
              <a:rPr lang="fr-FR" sz="1200" dirty="0" smtClean="0">
                <a:solidFill>
                  <a:srgbClr val="FF0000"/>
                </a:solidFill>
              </a:rPr>
              <a:t>Ollier-</a:t>
            </a:r>
            <a:r>
              <a:rPr lang="fr-FR" sz="1200" dirty="0" err="1" smtClean="0">
                <a:solidFill>
                  <a:srgbClr val="FF0000"/>
                </a:solidFill>
              </a:rPr>
              <a:t>Maffucci</a:t>
            </a:r>
            <a:endParaRPr lang="fr-FR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012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e 12">
      <a:dk1>
        <a:srgbClr val="333333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2587</TotalTime>
  <Words>1346</Words>
  <Application>Microsoft Macintosh PowerPoint</Application>
  <PresentationFormat>Présentation à l'écran (16:10)</PresentationFormat>
  <Paragraphs>257</Paragraphs>
  <Slides>27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Filières Santé Maladies Rares</vt:lpstr>
      <vt:lpstr>Historique Filières Santé Maladies Rares</vt:lpstr>
      <vt:lpstr>23 FSMR françaises</vt:lpstr>
      <vt:lpstr>Réseaux de Référence Européens</vt:lpstr>
      <vt:lpstr>Légitimité de la filière OSCAR </vt:lpstr>
      <vt:lpstr>Filière OSCAR</vt:lpstr>
      <vt:lpstr>Historique filière OSCAR </vt:lpstr>
      <vt:lpstr>La filière OSCAR</vt:lpstr>
      <vt:lpstr>Les acteurs de la filière OSCAR </vt:lpstr>
      <vt:lpstr>3 Centres de Référence</vt:lpstr>
      <vt:lpstr>39 Centres de Compétence</vt:lpstr>
      <vt:lpstr>Réseau national CRMRs et CCs</vt:lpstr>
      <vt:lpstr>17 associations </vt:lpstr>
      <vt:lpstr>14 laboratoires </vt:lpstr>
      <vt:lpstr>11 équipes de recherche</vt:lpstr>
      <vt:lpstr>7 sociétés savantes</vt:lpstr>
      <vt:lpstr>La filière OSCAR</vt:lpstr>
      <vt:lpstr>Comité Direction OSCAR</vt:lpstr>
      <vt:lpstr>Comité Représentatif OSCAR</vt:lpstr>
      <vt:lpstr>La filière OSCAR</vt:lpstr>
      <vt:lpstr>Réalisations</vt:lpstr>
      <vt:lpstr>ECTOR : espace collaboratif de partage de documents</vt:lpstr>
      <vt:lpstr>Actions à mener </vt:lpstr>
      <vt:lpstr>Actions à mener </vt:lpstr>
      <vt:lpstr>Rappel des objectifs </vt:lpstr>
      <vt:lpstr>Actions à mener </vt:lpstr>
      <vt:lpstr>Groupes de travail / axes et actions  </vt:lpstr>
    </vt:vector>
  </TitlesOfParts>
  <Company>RMP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Guillaume Bollaert</dc:creator>
  <cp:lastModifiedBy>Utilisateur de Microsoft Office</cp:lastModifiedBy>
  <cp:revision>180</cp:revision>
  <cp:lastPrinted>2015-04-13T06:41:00Z</cp:lastPrinted>
  <dcterms:created xsi:type="dcterms:W3CDTF">2015-03-25T17:59:40Z</dcterms:created>
  <dcterms:modified xsi:type="dcterms:W3CDTF">2015-05-09T08:19:56Z</dcterms:modified>
</cp:coreProperties>
</file>